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grandir" panose="020B0604020202020204" charset="0"/>
      <p:regular r:id="rId11"/>
    </p:embeddedFont>
    <p:embeddedFont>
      <p:font typeface="Agrandir Bold" panose="020B0604020202020204" charset="0"/>
      <p:regular r:id="rId12"/>
    </p:embeddedFont>
    <p:embeddedFont>
      <p:font typeface="Agrandir Medium" panose="020B0604020202020204" charset="0"/>
      <p:regular r:id="rId13"/>
    </p:embeddedFont>
    <p:embeddedFont>
      <p:font typeface="Arial Bold" panose="020B0704020202020204" pitchFamily="34" charset="0"/>
      <p:regular r:id="rId14"/>
      <p:bold r:id="rId15"/>
    </p:embeddedFont>
    <p:embeddedFont>
      <p:font typeface="Canva Sans Bold" panose="020B0604020202020204" charset="0"/>
      <p:regular r:id="rId16"/>
    </p:embeddedFont>
    <p:embeddedFont>
      <p:font typeface="Para" panose="020B0604020202020204" charset="0"/>
      <p:regular r:id="rId17"/>
    </p:embeddedFont>
    <p:embeddedFont>
      <p:font typeface="Public Sans Bold" panose="020B0604020202020204" charset="0"/>
      <p:regular r:id="rId18"/>
    </p:embeddedFont>
    <p:embeddedFont>
      <p:font typeface="Six Hands Black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18" Type="http://schemas.openxmlformats.org/officeDocument/2006/relationships/image" Target="../media/image44.png"/><Relationship Id="rId3" Type="http://schemas.openxmlformats.org/officeDocument/2006/relationships/image" Target="../media/image29.svg"/><Relationship Id="rId21" Type="http://schemas.openxmlformats.org/officeDocument/2006/relationships/image" Target="../media/image47.svg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17" Type="http://schemas.openxmlformats.org/officeDocument/2006/relationships/image" Target="../media/image43.sv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5" Type="http://schemas.openxmlformats.org/officeDocument/2006/relationships/image" Target="../media/image41.svg"/><Relationship Id="rId23" Type="http://schemas.openxmlformats.org/officeDocument/2006/relationships/image" Target="../media/image49.svg"/><Relationship Id="rId10" Type="http://schemas.openxmlformats.org/officeDocument/2006/relationships/image" Target="../media/image36.png"/><Relationship Id="rId19" Type="http://schemas.openxmlformats.org/officeDocument/2006/relationships/image" Target="../media/image45.svg"/><Relationship Id="rId4" Type="http://schemas.openxmlformats.org/officeDocument/2006/relationships/image" Target="../media/image30.png"/><Relationship Id="rId9" Type="http://schemas.openxmlformats.org/officeDocument/2006/relationships/image" Target="../media/image35.svg"/><Relationship Id="rId14" Type="http://schemas.openxmlformats.org/officeDocument/2006/relationships/image" Target="../media/image40.png"/><Relationship Id="rId22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18" Type="http://schemas.openxmlformats.org/officeDocument/2006/relationships/image" Target="../media/image44.png"/><Relationship Id="rId3" Type="http://schemas.openxmlformats.org/officeDocument/2006/relationships/image" Target="../media/image29.svg"/><Relationship Id="rId21" Type="http://schemas.openxmlformats.org/officeDocument/2006/relationships/image" Target="../media/image47.svg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17" Type="http://schemas.openxmlformats.org/officeDocument/2006/relationships/image" Target="../media/image43.sv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5" Type="http://schemas.openxmlformats.org/officeDocument/2006/relationships/image" Target="../media/image41.svg"/><Relationship Id="rId23" Type="http://schemas.openxmlformats.org/officeDocument/2006/relationships/image" Target="../media/image49.svg"/><Relationship Id="rId10" Type="http://schemas.openxmlformats.org/officeDocument/2006/relationships/image" Target="../media/image36.png"/><Relationship Id="rId19" Type="http://schemas.openxmlformats.org/officeDocument/2006/relationships/image" Target="../media/image45.svg"/><Relationship Id="rId4" Type="http://schemas.openxmlformats.org/officeDocument/2006/relationships/image" Target="../media/image30.png"/><Relationship Id="rId9" Type="http://schemas.openxmlformats.org/officeDocument/2006/relationships/image" Target="../media/image35.svg"/><Relationship Id="rId14" Type="http://schemas.openxmlformats.org/officeDocument/2006/relationships/image" Target="../media/image40.png"/><Relationship Id="rId22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18" Type="http://schemas.openxmlformats.org/officeDocument/2006/relationships/image" Target="../media/image44.png"/><Relationship Id="rId3" Type="http://schemas.openxmlformats.org/officeDocument/2006/relationships/image" Target="../media/image29.svg"/><Relationship Id="rId21" Type="http://schemas.openxmlformats.org/officeDocument/2006/relationships/image" Target="../media/image47.svg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17" Type="http://schemas.openxmlformats.org/officeDocument/2006/relationships/image" Target="../media/image43.sv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5" Type="http://schemas.openxmlformats.org/officeDocument/2006/relationships/image" Target="../media/image41.svg"/><Relationship Id="rId23" Type="http://schemas.openxmlformats.org/officeDocument/2006/relationships/image" Target="../media/image49.svg"/><Relationship Id="rId10" Type="http://schemas.openxmlformats.org/officeDocument/2006/relationships/image" Target="../media/image36.png"/><Relationship Id="rId19" Type="http://schemas.openxmlformats.org/officeDocument/2006/relationships/image" Target="../media/image45.svg"/><Relationship Id="rId4" Type="http://schemas.openxmlformats.org/officeDocument/2006/relationships/image" Target="../media/image30.png"/><Relationship Id="rId9" Type="http://schemas.openxmlformats.org/officeDocument/2006/relationships/image" Target="../media/image35.svg"/><Relationship Id="rId14" Type="http://schemas.openxmlformats.org/officeDocument/2006/relationships/image" Target="../media/image40.png"/><Relationship Id="rId22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8.png"/><Relationship Id="rId18" Type="http://schemas.openxmlformats.org/officeDocument/2006/relationships/image" Target="../media/image13.svg"/><Relationship Id="rId26" Type="http://schemas.openxmlformats.org/officeDocument/2006/relationships/image" Target="../media/image21.svg"/><Relationship Id="rId3" Type="http://schemas.openxmlformats.org/officeDocument/2006/relationships/image" Target="../media/image51.png"/><Relationship Id="rId21" Type="http://schemas.openxmlformats.org/officeDocument/2006/relationships/image" Target="../media/image16.png"/><Relationship Id="rId7" Type="http://schemas.openxmlformats.org/officeDocument/2006/relationships/image" Target="../media/image4.png"/><Relationship Id="rId12" Type="http://schemas.openxmlformats.org/officeDocument/2006/relationships/image" Target="../media/image7.svg"/><Relationship Id="rId17" Type="http://schemas.openxmlformats.org/officeDocument/2006/relationships/image" Target="../media/image12.png"/><Relationship Id="rId25" Type="http://schemas.openxmlformats.org/officeDocument/2006/relationships/image" Target="../media/image20.png"/><Relationship Id="rId2" Type="http://schemas.openxmlformats.org/officeDocument/2006/relationships/image" Target="../media/image1.jpeg"/><Relationship Id="rId16" Type="http://schemas.openxmlformats.org/officeDocument/2006/relationships/image" Target="../media/image11.svg"/><Relationship Id="rId20" Type="http://schemas.openxmlformats.org/officeDocument/2006/relationships/image" Target="../media/image15.svg"/><Relationship Id="rId29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6.png"/><Relationship Id="rId24" Type="http://schemas.openxmlformats.org/officeDocument/2006/relationships/image" Target="../media/image19.svg"/><Relationship Id="rId5" Type="http://schemas.openxmlformats.org/officeDocument/2006/relationships/image" Target="../media/image2.png"/><Relationship Id="rId15" Type="http://schemas.openxmlformats.org/officeDocument/2006/relationships/image" Target="../media/image10.png"/><Relationship Id="rId23" Type="http://schemas.openxmlformats.org/officeDocument/2006/relationships/image" Target="../media/image18.png"/><Relationship Id="rId28" Type="http://schemas.openxmlformats.org/officeDocument/2006/relationships/image" Target="../media/image23.svg"/><Relationship Id="rId10" Type="http://schemas.openxmlformats.org/officeDocument/2006/relationships/image" Target="../media/image54.svg"/><Relationship Id="rId19" Type="http://schemas.openxmlformats.org/officeDocument/2006/relationships/image" Target="../media/image14.png"/><Relationship Id="rId4" Type="http://schemas.openxmlformats.org/officeDocument/2006/relationships/image" Target="../media/image52.svg"/><Relationship Id="rId9" Type="http://schemas.openxmlformats.org/officeDocument/2006/relationships/image" Target="../media/image53.png"/><Relationship Id="rId14" Type="http://schemas.openxmlformats.org/officeDocument/2006/relationships/image" Target="../media/image9.svg"/><Relationship Id="rId22" Type="http://schemas.openxmlformats.org/officeDocument/2006/relationships/image" Target="../media/image17.svg"/><Relationship Id="rId27" Type="http://schemas.openxmlformats.org/officeDocument/2006/relationships/image" Target="../media/image22.png"/><Relationship Id="rId30" Type="http://schemas.openxmlformats.org/officeDocument/2006/relationships/image" Target="../media/image5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234198" y="-1294275"/>
            <a:ext cx="2832552" cy="2588549"/>
          </a:xfrm>
          <a:custGeom>
            <a:avLst/>
            <a:gdLst/>
            <a:ahLst/>
            <a:cxnLst/>
            <a:rect l="l" t="t" r="r" b="b"/>
            <a:pathLst>
              <a:path w="2832552" h="2588549">
                <a:moveTo>
                  <a:pt x="0" y="0"/>
                </a:moveTo>
                <a:lnTo>
                  <a:pt x="2832551" y="0"/>
                </a:lnTo>
                <a:lnTo>
                  <a:pt x="2832551" y="2588550"/>
                </a:lnTo>
                <a:lnTo>
                  <a:pt x="0" y="25885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543507" y="-689971"/>
            <a:ext cx="2803900" cy="2414053"/>
          </a:xfrm>
          <a:custGeom>
            <a:avLst/>
            <a:gdLst/>
            <a:ahLst/>
            <a:cxnLst/>
            <a:rect l="l" t="t" r="r" b="b"/>
            <a:pathLst>
              <a:path w="2803900" h="2414053">
                <a:moveTo>
                  <a:pt x="0" y="0"/>
                </a:moveTo>
                <a:lnTo>
                  <a:pt x="2803900" y="0"/>
                </a:lnTo>
                <a:lnTo>
                  <a:pt x="2803900" y="2414053"/>
                </a:lnTo>
                <a:lnTo>
                  <a:pt x="0" y="24140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259300" y="5033991"/>
            <a:ext cx="2138114" cy="2604359"/>
          </a:xfrm>
          <a:custGeom>
            <a:avLst/>
            <a:gdLst/>
            <a:ahLst/>
            <a:cxnLst/>
            <a:rect l="l" t="t" r="r" b="b"/>
            <a:pathLst>
              <a:path w="2138114" h="2604359">
                <a:moveTo>
                  <a:pt x="0" y="0"/>
                </a:moveTo>
                <a:lnTo>
                  <a:pt x="2138114" y="0"/>
                </a:lnTo>
                <a:lnTo>
                  <a:pt x="2138114" y="2604359"/>
                </a:lnTo>
                <a:lnTo>
                  <a:pt x="0" y="26043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30548" y="-1293994"/>
            <a:ext cx="2465343" cy="2588269"/>
          </a:xfrm>
          <a:custGeom>
            <a:avLst/>
            <a:gdLst/>
            <a:ahLst/>
            <a:cxnLst/>
            <a:rect l="l" t="t" r="r" b="b"/>
            <a:pathLst>
              <a:path w="2465343" h="2588269">
                <a:moveTo>
                  <a:pt x="0" y="0"/>
                </a:moveTo>
                <a:lnTo>
                  <a:pt x="2465343" y="0"/>
                </a:lnTo>
                <a:lnTo>
                  <a:pt x="2465343" y="2588269"/>
                </a:lnTo>
                <a:lnTo>
                  <a:pt x="0" y="25882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592203" y="8606204"/>
            <a:ext cx="2417143" cy="2315806"/>
          </a:xfrm>
          <a:custGeom>
            <a:avLst/>
            <a:gdLst/>
            <a:ahLst/>
            <a:cxnLst/>
            <a:rect l="l" t="t" r="r" b="b"/>
            <a:pathLst>
              <a:path w="2417143" h="2315806">
                <a:moveTo>
                  <a:pt x="0" y="0"/>
                </a:moveTo>
                <a:lnTo>
                  <a:pt x="2417143" y="0"/>
                </a:lnTo>
                <a:lnTo>
                  <a:pt x="2417143" y="2315806"/>
                </a:lnTo>
                <a:lnTo>
                  <a:pt x="0" y="23158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036878" y="3225785"/>
            <a:ext cx="3065578" cy="2711086"/>
          </a:xfrm>
          <a:custGeom>
            <a:avLst/>
            <a:gdLst/>
            <a:ahLst/>
            <a:cxnLst/>
            <a:rect l="l" t="t" r="r" b="b"/>
            <a:pathLst>
              <a:path w="3065578" h="2711086">
                <a:moveTo>
                  <a:pt x="0" y="0"/>
                </a:moveTo>
                <a:lnTo>
                  <a:pt x="3065578" y="0"/>
                </a:lnTo>
                <a:lnTo>
                  <a:pt x="3065578" y="2711085"/>
                </a:lnTo>
                <a:lnTo>
                  <a:pt x="0" y="271108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916995" y="7638350"/>
            <a:ext cx="2882762" cy="3283660"/>
          </a:xfrm>
          <a:custGeom>
            <a:avLst/>
            <a:gdLst/>
            <a:ahLst/>
            <a:cxnLst/>
            <a:rect l="l" t="t" r="r" b="b"/>
            <a:pathLst>
              <a:path w="2882762" h="3283660">
                <a:moveTo>
                  <a:pt x="0" y="0"/>
                </a:moveTo>
                <a:lnTo>
                  <a:pt x="2882761" y="0"/>
                </a:lnTo>
                <a:lnTo>
                  <a:pt x="2882761" y="3283660"/>
                </a:lnTo>
                <a:lnTo>
                  <a:pt x="0" y="328366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858779" y="8450325"/>
            <a:ext cx="2163234" cy="3572134"/>
          </a:xfrm>
          <a:custGeom>
            <a:avLst/>
            <a:gdLst/>
            <a:ahLst/>
            <a:cxnLst/>
            <a:rect l="l" t="t" r="r" b="b"/>
            <a:pathLst>
              <a:path w="2163234" h="3572134">
                <a:moveTo>
                  <a:pt x="0" y="0"/>
                </a:moveTo>
                <a:lnTo>
                  <a:pt x="2163234" y="0"/>
                </a:lnTo>
                <a:lnTo>
                  <a:pt x="2163234" y="3572134"/>
                </a:lnTo>
                <a:lnTo>
                  <a:pt x="0" y="357213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916995" y="-689971"/>
            <a:ext cx="2379176" cy="3224668"/>
          </a:xfrm>
          <a:custGeom>
            <a:avLst/>
            <a:gdLst/>
            <a:ahLst/>
            <a:cxnLst/>
            <a:rect l="l" t="t" r="r" b="b"/>
            <a:pathLst>
              <a:path w="2379176" h="3224668">
                <a:moveTo>
                  <a:pt x="0" y="0"/>
                </a:moveTo>
                <a:lnTo>
                  <a:pt x="2379175" y="0"/>
                </a:lnTo>
                <a:lnTo>
                  <a:pt x="2379175" y="3224668"/>
                </a:lnTo>
                <a:lnTo>
                  <a:pt x="0" y="322466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892554" y="9046259"/>
            <a:ext cx="2647404" cy="2079468"/>
          </a:xfrm>
          <a:custGeom>
            <a:avLst/>
            <a:gdLst/>
            <a:ahLst/>
            <a:cxnLst/>
            <a:rect l="l" t="t" r="r" b="b"/>
            <a:pathLst>
              <a:path w="2647404" h="2079468">
                <a:moveTo>
                  <a:pt x="0" y="0"/>
                </a:moveTo>
                <a:lnTo>
                  <a:pt x="2647404" y="0"/>
                </a:lnTo>
                <a:lnTo>
                  <a:pt x="2647404" y="2079468"/>
                </a:lnTo>
                <a:lnTo>
                  <a:pt x="0" y="207946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7579615" y="2049544"/>
            <a:ext cx="1442398" cy="2352482"/>
          </a:xfrm>
          <a:custGeom>
            <a:avLst/>
            <a:gdLst/>
            <a:ahLst/>
            <a:cxnLst/>
            <a:rect l="l" t="t" r="r" b="b"/>
            <a:pathLst>
              <a:path w="1442398" h="2352482">
                <a:moveTo>
                  <a:pt x="0" y="0"/>
                </a:moveTo>
                <a:lnTo>
                  <a:pt x="1442398" y="0"/>
                </a:lnTo>
                <a:lnTo>
                  <a:pt x="1442398" y="2352482"/>
                </a:lnTo>
                <a:lnTo>
                  <a:pt x="0" y="2352482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2032490">
            <a:off x="5423388" y="-1980819"/>
            <a:ext cx="4703437" cy="4114800"/>
          </a:xfrm>
          <a:custGeom>
            <a:avLst/>
            <a:gdLst/>
            <a:ahLst/>
            <a:cxnLst/>
            <a:rect l="l" t="t" r="r" b="b"/>
            <a:pathLst>
              <a:path w="4703437" h="4114800">
                <a:moveTo>
                  <a:pt x="0" y="0"/>
                </a:moveTo>
                <a:lnTo>
                  <a:pt x="4703438" y="0"/>
                </a:lnTo>
                <a:lnTo>
                  <a:pt x="47034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501928" y="8884186"/>
            <a:ext cx="4302387" cy="4075647"/>
          </a:xfrm>
          <a:custGeom>
            <a:avLst/>
            <a:gdLst/>
            <a:ahLst/>
            <a:cxnLst/>
            <a:rect l="l" t="t" r="r" b="b"/>
            <a:pathLst>
              <a:path w="4302387" h="4075647">
                <a:moveTo>
                  <a:pt x="0" y="0"/>
                </a:moveTo>
                <a:lnTo>
                  <a:pt x="4302387" y="0"/>
                </a:lnTo>
                <a:lnTo>
                  <a:pt x="4302387" y="4075647"/>
                </a:lnTo>
                <a:lnTo>
                  <a:pt x="0" y="4075647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616385" y="1845270"/>
            <a:ext cx="17055229" cy="2502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0"/>
              </a:lnSpc>
              <a:spcBef>
                <a:spcPct val="0"/>
              </a:spcBef>
            </a:pPr>
            <a:r>
              <a:rPr lang="en-US" sz="6112" spc="-213" dirty="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Project Title:</a:t>
            </a:r>
            <a:r>
              <a:rPr lang="en-US" sz="6112" b="1" spc="-213" dirty="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6112" b="1" spc="-213" dirty="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“Agricultural Waste to Energy: Ethanol-Blended Petrol for a Sustainable Bangladesh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1292" y="5362715"/>
            <a:ext cx="17198323" cy="1907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00"/>
              </a:lnSpc>
              <a:spcBef>
                <a:spcPct val="0"/>
              </a:spcBef>
            </a:pPr>
            <a:r>
              <a:rPr lang="en-US" sz="6262" spc="-219" dirty="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Tagline:</a:t>
            </a:r>
            <a:r>
              <a:rPr lang="en-US" sz="6262" b="1" spc="-219" dirty="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6262" b="1" spc="-219" dirty="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"Fueling a Greener Future with Innovation and Impact"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1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3659802" y="5689191"/>
            <a:ext cx="5019241" cy="5224947"/>
          </a:xfrm>
          <a:custGeom>
            <a:avLst/>
            <a:gdLst/>
            <a:ahLst/>
            <a:cxnLst/>
            <a:rect l="l" t="t" r="r" b="b"/>
            <a:pathLst>
              <a:path w="5019241" h="5224947">
                <a:moveTo>
                  <a:pt x="5019241" y="0"/>
                </a:moveTo>
                <a:lnTo>
                  <a:pt x="0" y="0"/>
                </a:lnTo>
                <a:lnTo>
                  <a:pt x="0" y="5224947"/>
                </a:lnTo>
                <a:lnTo>
                  <a:pt x="5019241" y="5224947"/>
                </a:lnTo>
                <a:lnTo>
                  <a:pt x="501924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676972" y="6210186"/>
            <a:ext cx="3164655" cy="4114800"/>
          </a:xfrm>
          <a:custGeom>
            <a:avLst/>
            <a:gdLst/>
            <a:ahLst/>
            <a:cxnLst/>
            <a:rect l="l" t="t" r="r" b="b"/>
            <a:pathLst>
              <a:path w="3164655" h="4114800">
                <a:moveTo>
                  <a:pt x="0" y="0"/>
                </a:moveTo>
                <a:lnTo>
                  <a:pt x="3164656" y="0"/>
                </a:lnTo>
                <a:lnTo>
                  <a:pt x="31646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4575874">
            <a:off x="-1039839" y="-2002157"/>
            <a:ext cx="5185513" cy="5204438"/>
          </a:xfrm>
          <a:custGeom>
            <a:avLst/>
            <a:gdLst/>
            <a:ahLst/>
            <a:cxnLst/>
            <a:rect l="l" t="t" r="r" b="b"/>
            <a:pathLst>
              <a:path w="5185513" h="5204438">
                <a:moveTo>
                  <a:pt x="0" y="0"/>
                </a:moveTo>
                <a:lnTo>
                  <a:pt x="5185513" y="0"/>
                </a:lnTo>
                <a:lnTo>
                  <a:pt x="5185513" y="5204437"/>
                </a:lnTo>
                <a:lnTo>
                  <a:pt x="0" y="52044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897794" y="-1787183"/>
            <a:ext cx="3320849" cy="3639187"/>
          </a:xfrm>
          <a:custGeom>
            <a:avLst/>
            <a:gdLst/>
            <a:ahLst/>
            <a:cxnLst/>
            <a:rect l="l" t="t" r="r" b="b"/>
            <a:pathLst>
              <a:path w="3320849" h="3639187">
                <a:moveTo>
                  <a:pt x="0" y="3639187"/>
                </a:moveTo>
                <a:lnTo>
                  <a:pt x="3320849" y="3639187"/>
                </a:lnTo>
                <a:lnTo>
                  <a:pt x="3320849" y="0"/>
                </a:lnTo>
                <a:lnTo>
                  <a:pt x="0" y="0"/>
                </a:lnTo>
                <a:lnTo>
                  <a:pt x="0" y="3639187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025556">
            <a:off x="10939355" y="8856738"/>
            <a:ext cx="4191000" cy="4114800"/>
          </a:xfrm>
          <a:custGeom>
            <a:avLst/>
            <a:gdLst/>
            <a:ahLst/>
            <a:cxnLst/>
            <a:rect l="l" t="t" r="r" b="b"/>
            <a:pathLst>
              <a:path w="4191000" h="4114800">
                <a:moveTo>
                  <a:pt x="0" y="0"/>
                </a:moveTo>
                <a:lnTo>
                  <a:pt x="4191000" y="0"/>
                </a:lnTo>
                <a:lnTo>
                  <a:pt x="4191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745656" y="9785041"/>
            <a:ext cx="1920032" cy="2057400"/>
          </a:xfrm>
          <a:custGeom>
            <a:avLst/>
            <a:gdLst/>
            <a:ahLst/>
            <a:cxnLst/>
            <a:rect l="l" t="t" r="r" b="b"/>
            <a:pathLst>
              <a:path w="1920032" h="2057400">
                <a:moveTo>
                  <a:pt x="0" y="0"/>
                </a:moveTo>
                <a:lnTo>
                  <a:pt x="1920032" y="0"/>
                </a:lnTo>
                <a:lnTo>
                  <a:pt x="1920032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233747" y="600062"/>
            <a:ext cx="1920032" cy="2057400"/>
          </a:xfrm>
          <a:custGeom>
            <a:avLst/>
            <a:gdLst/>
            <a:ahLst/>
            <a:cxnLst/>
            <a:rect l="l" t="t" r="r" b="b"/>
            <a:pathLst>
              <a:path w="1920032" h="2057400">
                <a:moveTo>
                  <a:pt x="0" y="0"/>
                </a:moveTo>
                <a:lnTo>
                  <a:pt x="1920032" y="0"/>
                </a:lnTo>
                <a:lnTo>
                  <a:pt x="1920032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665688" y="4057365"/>
            <a:ext cx="3271265" cy="1379966"/>
          </a:xfrm>
          <a:custGeom>
            <a:avLst/>
            <a:gdLst/>
            <a:ahLst/>
            <a:cxnLst/>
            <a:rect l="l" t="t" r="r" b="b"/>
            <a:pathLst>
              <a:path w="3271265" h="1379966">
                <a:moveTo>
                  <a:pt x="0" y="0"/>
                </a:moveTo>
                <a:lnTo>
                  <a:pt x="3271265" y="0"/>
                </a:lnTo>
                <a:lnTo>
                  <a:pt x="3271265" y="1379966"/>
                </a:lnTo>
                <a:lnTo>
                  <a:pt x="0" y="137996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584980" y="3046556"/>
            <a:ext cx="3271265" cy="1379966"/>
          </a:xfrm>
          <a:custGeom>
            <a:avLst/>
            <a:gdLst/>
            <a:ahLst/>
            <a:cxnLst/>
            <a:rect l="l" t="t" r="r" b="b"/>
            <a:pathLst>
              <a:path w="3271265" h="1379966">
                <a:moveTo>
                  <a:pt x="0" y="0"/>
                </a:moveTo>
                <a:lnTo>
                  <a:pt x="3271265" y="0"/>
                </a:lnTo>
                <a:lnTo>
                  <a:pt x="3271265" y="1379966"/>
                </a:lnTo>
                <a:lnTo>
                  <a:pt x="0" y="137996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6041443">
            <a:off x="15993990" y="-1609578"/>
            <a:ext cx="2826409" cy="4114800"/>
          </a:xfrm>
          <a:custGeom>
            <a:avLst/>
            <a:gdLst/>
            <a:ahLst/>
            <a:cxnLst/>
            <a:rect l="l" t="t" r="r" b="b"/>
            <a:pathLst>
              <a:path w="2826409" h="4114800">
                <a:moveTo>
                  <a:pt x="0" y="0"/>
                </a:moveTo>
                <a:lnTo>
                  <a:pt x="2826408" y="0"/>
                </a:lnTo>
                <a:lnTo>
                  <a:pt x="28264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9457594">
            <a:off x="15312677" y="-2732389"/>
            <a:ext cx="3553448" cy="5037104"/>
          </a:xfrm>
          <a:custGeom>
            <a:avLst/>
            <a:gdLst/>
            <a:ahLst/>
            <a:cxnLst/>
            <a:rect l="l" t="t" r="r" b="b"/>
            <a:pathLst>
              <a:path w="3553448" h="5037104">
                <a:moveTo>
                  <a:pt x="0" y="0"/>
                </a:moveTo>
                <a:lnTo>
                  <a:pt x="3553448" y="0"/>
                </a:lnTo>
                <a:lnTo>
                  <a:pt x="3553448" y="5037104"/>
                </a:lnTo>
                <a:lnTo>
                  <a:pt x="0" y="503710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2343042" y="8686856"/>
            <a:ext cx="7315200" cy="3830505"/>
          </a:xfrm>
          <a:custGeom>
            <a:avLst/>
            <a:gdLst/>
            <a:ahLst/>
            <a:cxnLst/>
            <a:rect l="l" t="t" r="r" b="b"/>
            <a:pathLst>
              <a:path w="7315200" h="3830505">
                <a:moveTo>
                  <a:pt x="0" y="0"/>
                </a:moveTo>
                <a:lnTo>
                  <a:pt x="7315200" y="0"/>
                </a:lnTo>
                <a:lnTo>
                  <a:pt x="7315200" y="3830505"/>
                </a:lnTo>
                <a:lnTo>
                  <a:pt x="0" y="383050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634078">
            <a:off x="-688328" y="8019380"/>
            <a:ext cx="3434055" cy="3215524"/>
          </a:xfrm>
          <a:custGeom>
            <a:avLst/>
            <a:gdLst/>
            <a:ahLst/>
            <a:cxnLst/>
            <a:rect l="l" t="t" r="r" b="b"/>
            <a:pathLst>
              <a:path w="3434055" h="3215524">
                <a:moveTo>
                  <a:pt x="0" y="0"/>
                </a:moveTo>
                <a:lnTo>
                  <a:pt x="3434056" y="0"/>
                </a:lnTo>
                <a:lnTo>
                  <a:pt x="3434056" y="3215525"/>
                </a:lnTo>
                <a:lnTo>
                  <a:pt x="0" y="321552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466479" y="-101922"/>
            <a:ext cx="9010627" cy="1890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>
                <a:solidFill>
                  <a:srgbClr val="617400"/>
                </a:solidFill>
                <a:latin typeface="Six Hands Black"/>
                <a:ea typeface="Six Hands Black"/>
                <a:cs typeface="Six Hands Black"/>
                <a:sym typeface="Six Hands Black"/>
              </a:rPr>
              <a:t>Introduction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558219" y="2141961"/>
            <a:ext cx="12232269" cy="1188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95"/>
              </a:lnSpc>
            </a:pPr>
            <a:r>
              <a:rPr lang="en-US" sz="3853" spc="231">
                <a:solidFill>
                  <a:srgbClr val="60AA82"/>
                </a:solidFill>
                <a:latin typeface="Para"/>
                <a:ea typeface="Para"/>
                <a:cs typeface="Para"/>
                <a:sym typeface="Para"/>
              </a:rPr>
              <a:t>“Driving Innovation, Fueling Sustainability”</a:t>
            </a:r>
          </a:p>
          <a:p>
            <a:pPr algn="ctr">
              <a:lnSpc>
                <a:spcPts val="4147"/>
              </a:lnSpc>
            </a:pPr>
            <a:endParaRPr lang="en-US" sz="3853" spc="231">
              <a:solidFill>
                <a:srgbClr val="60AA82"/>
              </a:solidFill>
              <a:latin typeface="Para"/>
              <a:ea typeface="Para"/>
              <a:cs typeface="Para"/>
              <a:sym typeface="Par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28700" y="2951306"/>
            <a:ext cx="15676972" cy="529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2"/>
              </a:lnSpc>
            </a:pPr>
            <a:endParaRPr/>
          </a:p>
          <a:p>
            <a:pPr algn="ctr">
              <a:lnSpc>
                <a:spcPts val="3752"/>
              </a:lnSpc>
            </a:pPr>
            <a:r>
              <a:rPr lang="en-US" sz="3127" b="1" spc="187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Bangladesh faces a critical challenge in balancing its energy needs with rising fuel costs, environmental concerns, and agricultural sustainability. Our project, "Ethanol-Blended Petrol: A Cleaner and Cost-Effective Solution," offers a transformative approach to addressing these issues. By leveraging locally available resources like sugarcane, corn, and agricultural residues to produce ethanol, we propose a solution that blends 10% ethanol with 90% petrol (E10 fuel) to create a sustainable, affordable, and environmentally friendly fuel alternative.</a:t>
            </a:r>
          </a:p>
          <a:p>
            <a:pPr algn="ctr">
              <a:lnSpc>
                <a:spcPts val="3632"/>
              </a:lnSpc>
              <a:spcBef>
                <a:spcPct val="0"/>
              </a:spcBef>
            </a:pPr>
            <a:endParaRPr lang="en-US" sz="3127" b="1" spc="187">
              <a:solidFill>
                <a:srgbClr val="000000"/>
              </a:solidFill>
              <a:latin typeface="Agrandir Bold"/>
              <a:ea typeface="Agrandir Bold"/>
              <a:cs typeface="Agrandir Bold"/>
              <a:sym typeface="Agrandir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80518" y="339471"/>
            <a:ext cx="10060812" cy="1161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84"/>
              </a:lnSpc>
            </a:pPr>
            <a:r>
              <a:rPr lang="en-US" sz="6711" spc="-234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The Problem We Address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80518" y="1639164"/>
            <a:ext cx="11883256" cy="9271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6752" lvl="1" indent="-418376" algn="l">
              <a:lnSpc>
                <a:spcPts val="5232"/>
              </a:lnSpc>
              <a:spcBef>
                <a:spcPct val="0"/>
              </a:spcBef>
              <a:buFont typeface="Arial"/>
              <a:buChar char="•"/>
            </a:pPr>
            <a:r>
              <a:rPr lang="en-US" sz="3875" b="1" spc="232">
                <a:solidFill>
                  <a:srgbClr val="180F51"/>
                </a:solidFill>
                <a:latin typeface="Agrandir Bold"/>
                <a:ea typeface="Agrandir Bold"/>
                <a:cs typeface="Agrandir Bold"/>
                <a:sym typeface="Agrandir Bold"/>
              </a:rPr>
              <a:t>Banglad</a:t>
            </a:r>
            <a:r>
              <a:rPr lang="en-US" sz="3875" b="1" u="none" spc="232">
                <a:solidFill>
                  <a:srgbClr val="180F51"/>
                </a:solidFill>
                <a:latin typeface="Agrandir Bold"/>
                <a:ea typeface="Agrandir Bold"/>
                <a:cs typeface="Agrandir Bold"/>
                <a:sym typeface="Agrandir Bold"/>
              </a:rPr>
              <a:t>esh faces rising fuel costs, dependency on imported fossil fuels, and growing agricultural waste.</a:t>
            </a:r>
          </a:p>
          <a:p>
            <a:pPr algn="l">
              <a:lnSpc>
                <a:spcPts val="5232"/>
              </a:lnSpc>
              <a:spcBef>
                <a:spcPct val="0"/>
              </a:spcBef>
            </a:pPr>
            <a:endParaRPr lang="en-US" sz="3875" b="1" u="none" spc="232">
              <a:solidFill>
                <a:srgbClr val="180F51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836752" lvl="1" indent="-418376" algn="l">
              <a:lnSpc>
                <a:spcPts val="5232"/>
              </a:lnSpc>
              <a:spcBef>
                <a:spcPct val="0"/>
              </a:spcBef>
              <a:buFont typeface="Arial"/>
              <a:buChar char="•"/>
            </a:pPr>
            <a:r>
              <a:rPr lang="en-US" sz="3875" b="1" u="none" spc="232">
                <a:solidFill>
                  <a:srgbClr val="180F51"/>
                </a:solidFill>
                <a:latin typeface="Agrandir Bold"/>
                <a:ea typeface="Agrandir Bold"/>
                <a:cs typeface="Agrandir Bold"/>
                <a:sym typeface="Agrandir Bold"/>
              </a:rPr>
              <a:t>Urban areas suffer from air pollution, while rural areas struggle with unutilized biomass and lack of renewable energy solutions.</a:t>
            </a:r>
          </a:p>
          <a:p>
            <a:pPr algn="l">
              <a:lnSpc>
                <a:spcPts val="5232"/>
              </a:lnSpc>
              <a:spcBef>
                <a:spcPct val="0"/>
              </a:spcBef>
            </a:pPr>
            <a:endParaRPr lang="en-US" sz="3875" b="1" u="none" spc="232">
              <a:solidFill>
                <a:srgbClr val="180F51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marL="836752" lvl="1" indent="-418376" algn="l">
              <a:lnSpc>
                <a:spcPts val="5232"/>
              </a:lnSpc>
              <a:buFont typeface="Arial"/>
              <a:buChar char="•"/>
            </a:pPr>
            <a:r>
              <a:rPr lang="en-US" sz="3875" b="1" u="none" spc="232">
                <a:solidFill>
                  <a:srgbClr val="180F51"/>
                </a:solidFill>
                <a:latin typeface="Agrandir Bold"/>
                <a:ea typeface="Agrandir Bold"/>
                <a:cs typeface="Agrandir Bold"/>
                <a:sym typeface="Agrandir Bold"/>
              </a:rPr>
              <a:t>These challenges lead to inflation, environmental degradation, and economic pressures on industries and individuals alike.</a:t>
            </a:r>
          </a:p>
          <a:p>
            <a:pPr marL="0" lvl="0" indent="0" algn="l">
              <a:lnSpc>
                <a:spcPts val="5097"/>
              </a:lnSpc>
              <a:spcBef>
                <a:spcPct val="0"/>
              </a:spcBef>
            </a:pPr>
            <a:endParaRPr lang="en-US" sz="3875" b="1" u="none" spc="232">
              <a:solidFill>
                <a:srgbClr val="180F51"/>
              </a:solidFill>
              <a:latin typeface="Agrandir Bold"/>
              <a:ea typeface="Agrandir Bold"/>
              <a:cs typeface="Agrandir Bold"/>
              <a:sym typeface="Agrandir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3093022" y="1801089"/>
            <a:ext cx="5194978" cy="5917431"/>
          </a:xfrm>
          <a:custGeom>
            <a:avLst/>
            <a:gdLst/>
            <a:ahLst/>
            <a:cxnLst/>
            <a:rect l="l" t="t" r="r" b="b"/>
            <a:pathLst>
              <a:path w="5194978" h="5917431">
                <a:moveTo>
                  <a:pt x="0" y="0"/>
                </a:moveTo>
                <a:lnTo>
                  <a:pt x="5194978" y="0"/>
                </a:lnTo>
                <a:lnTo>
                  <a:pt x="5194978" y="5917431"/>
                </a:lnTo>
                <a:lnTo>
                  <a:pt x="0" y="59174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1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4282080" y="5974223"/>
            <a:ext cx="5019241" cy="5224947"/>
          </a:xfrm>
          <a:custGeom>
            <a:avLst/>
            <a:gdLst/>
            <a:ahLst/>
            <a:cxnLst/>
            <a:rect l="l" t="t" r="r" b="b"/>
            <a:pathLst>
              <a:path w="5019241" h="5224947">
                <a:moveTo>
                  <a:pt x="5019241" y="0"/>
                </a:moveTo>
                <a:lnTo>
                  <a:pt x="0" y="0"/>
                </a:lnTo>
                <a:lnTo>
                  <a:pt x="0" y="5224947"/>
                </a:lnTo>
                <a:lnTo>
                  <a:pt x="5019241" y="5224947"/>
                </a:lnTo>
                <a:lnTo>
                  <a:pt x="501924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753896" y="6698941"/>
            <a:ext cx="3164655" cy="4114800"/>
          </a:xfrm>
          <a:custGeom>
            <a:avLst/>
            <a:gdLst/>
            <a:ahLst/>
            <a:cxnLst/>
            <a:rect l="l" t="t" r="r" b="b"/>
            <a:pathLst>
              <a:path w="3164655" h="4114800">
                <a:moveTo>
                  <a:pt x="0" y="0"/>
                </a:moveTo>
                <a:lnTo>
                  <a:pt x="3164656" y="0"/>
                </a:lnTo>
                <a:lnTo>
                  <a:pt x="31646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4575874">
            <a:off x="-945952" y="-2692140"/>
            <a:ext cx="5185513" cy="5204438"/>
          </a:xfrm>
          <a:custGeom>
            <a:avLst/>
            <a:gdLst/>
            <a:ahLst/>
            <a:cxnLst/>
            <a:rect l="l" t="t" r="r" b="b"/>
            <a:pathLst>
              <a:path w="5185513" h="5204438">
                <a:moveTo>
                  <a:pt x="0" y="0"/>
                </a:moveTo>
                <a:lnTo>
                  <a:pt x="5185513" y="0"/>
                </a:lnTo>
                <a:lnTo>
                  <a:pt x="5185513" y="5204438"/>
                </a:lnTo>
                <a:lnTo>
                  <a:pt x="0" y="52044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0" y="-2536416"/>
            <a:ext cx="3293609" cy="3609336"/>
          </a:xfrm>
          <a:custGeom>
            <a:avLst/>
            <a:gdLst/>
            <a:ahLst/>
            <a:cxnLst/>
            <a:rect l="l" t="t" r="r" b="b"/>
            <a:pathLst>
              <a:path w="3293609" h="3609336">
                <a:moveTo>
                  <a:pt x="0" y="3609336"/>
                </a:moveTo>
                <a:lnTo>
                  <a:pt x="3293609" y="3609336"/>
                </a:lnTo>
                <a:lnTo>
                  <a:pt x="3293609" y="0"/>
                </a:lnTo>
                <a:lnTo>
                  <a:pt x="0" y="0"/>
                </a:lnTo>
                <a:lnTo>
                  <a:pt x="0" y="3609336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025556">
            <a:off x="12600892" y="8856738"/>
            <a:ext cx="4191000" cy="4114800"/>
          </a:xfrm>
          <a:custGeom>
            <a:avLst/>
            <a:gdLst/>
            <a:ahLst/>
            <a:cxnLst/>
            <a:rect l="l" t="t" r="r" b="b"/>
            <a:pathLst>
              <a:path w="4191000" h="4114800">
                <a:moveTo>
                  <a:pt x="0" y="0"/>
                </a:moveTo>
                <a:lnTo>
                  <a:pt x="4191000" y="0"/>
                </a:lnTo>
                <a:lnTo>
                  <a:pt x="4191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745656" y="9785041"/>
            <a:ext cx="1920032" cy="2057400"/>
          </a:xfrm>
          <a:custGeom>
            <a:avLst/>
            <a:gdLst/>
            <a:ahLst/>
            <a:cxnLst/>
            <a:rect l="l" t="t" r="r" b="b"/>
            <a:pathLst>
              <a:path w="1920032" h="2057400">
                <a:moveTo>
                  <a:pt x="0" y="0"/>
                </a:moveTo>
                <a:lnTo>
                  <a:pt x="1920032" y="0"/>
                </a:lnTo>
                <a:lnTo>
                  <a:pt x="1920032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233747" y="600062"/>
            <a:ext cx="1920032" cy="2057400"/>
          </a:xfrm>
          <a:custGeom>
            <a:avLst/>
            <a:gdLst/>
            <a:ahLst/>
            <a:cxnLst/>
            <a:rect l="l" t="t" r="r" b="b"/>
            <a:pathLst>
              <a:path w="1920032" h="2057400">
                <a:moveTo>
                  <a:pt x="0" y="0"/>
                </a:moveTo>
                <a:lnTo>
                  <a:pt x="1920032" y="0"/>
                </a:lnTo>
                <a:lnTo>
                  <a:pt x="1920032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665688" y="4057365"/>
            <a:ext cx="3271265" cy="1379966"/>
          </a:xfrm>
          <a:custGeom>
            <a:avLst/>
            <a:gdLst/>
            <a:ahLst/>
            <a:cxnLst/>
            <a:rect l="l" t="t" r="r" b="b"/>
            <a:pathLst>
              <a:path w="3271265" h="1379966">
                <a:moveTo>
                  <a:pt x="0" y="0"/>
                </a:moveTo>
                <a:lnTo>
                  <a:pt x="3271265" y="0"/>
                </a:lnTo>
                <a:lnTo>
                  <a:pt x="3271265" y="1379966"/>
                </a:lnTo>
                <a:lnTo>
                  <a:pt x="0" y="137996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584980" y="3046556"/>
            <a:ext cx="3271265" cy="1379966"/>
          </a:xfrm>
          <a:custGeom>
            <a:avLst/>
            <a:gdLst/>
            <a:ahLst/>
            <a:cxnLst/>
            <a:rect l="l" t="t" r="r" b="b"/>
            <a:pathLst>
              <a:path w="3271265" h="1379966">
                <a:moveTo>
                  <a:pt x="0" y="0"/>
                </a:moveTo>
                <a:lnTo>
                  <a:pt x="3271265" y="0"/>
                </a:lnTo>
                <a:lnTo>
                  <a:pt x="3271265" y="1379966"/>
                </a:lnTo>
                <a:lnTo>
                  <a:pt x="0" y="137996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6041443">
            <a:off x="15993990" y="-1609578"/>
            <a:ext cx="2826409" cy="4114800"/>
          </a:xfrm>
          <a:custGeom>
            <a:avLst/>
            <a:gdLst/>
            <a:ahLst/>
            <a:cxnLst/>
            <a:rect l="l" t="t" r="r" b="b"/>
            <a:pathLst>
              <a:path w="2826409" h="4114800">
                <a:moveTo>
                  <a:pt x="0" y="0"/>
                </a:moveTo>
                <a:lnTo>
                  <a:pt x="2826408" y="0"/>
                </a:lnTo>
                <a:lnTo>
                  <a:pt x="28264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9457594">
            <a:off x="15540185" y="-2866347"/>
            <a:ext cx="3553448" cy="5037104"/>
          </a:xfrm>
          <a:custGeom>
            <a:avLst/>
            <a:gdLst/>
            <a:ahLst/>
            <a:cxnLst/>
            <a:rect l="l" t="t" r="r" b="b"/>
            <a:pathLst>
              <a:path w="3553448" h="5037104">
                <a:moveTo>
                  <a:pt x="0" y="0"/>
                </a:moveTo>
                <a:lnTo>
                  <a:pt x="3553448" y="0"/>
                </a:lnTo>
                <a:lnTo>
                  <a:pt x="3553448" y="5037103"/>
                </a:lnTo>
                <a:lnTo>
                  <a:pt x="0" y="503710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2971315" y="8761556"/>
            <a:ext cx="7315200" cy="3830505"/>
          </a:xfrm>
          <a:custGeom>
            <a:avLst/>
            <a:gdLst/>
            <a:ahLst/>
            <a:cxnLst/>
            <a:rect l="l" t="t" r="r" b="b"/>
            <a:pathLst>
              <a:path w="7315200" h="3830505">
                <a:moveTo>
                  <a:pt x="0" y="0"/>
                </a:moveTo>
                <a:lnTo>
                  <a:pt x="7315200" y="0"/>
                </a:lnTo>
                <a:lnTo>
                  <a:pt x="7315200" y="3830505"/>
                </a:lnTo>
                <a:lnTo>
                  <a:pt x="0" y="383050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634078">
            <a:off x="-951199" y="8612779"/>
            <a:ext cx="3434055" cy="3215524"/>
          </a:xfrm>
          <a:custGeom>
            <a:avLst/>
            <a:gdLst/>
            <a:ahLst/>
            <a:cxnLst/>
            <a:rect l="l" t="t" r="r" b="b"/>
            <a:pathLst>
              <a:path w="3434055" h="3215524">
                <a:moveTo>
                  <a:pt x="0" y="0"/>
                </a:moveTo>
                <a:lnTo>
                  <a:pt x="3434055" y="0"/>
                </a:lnTo>
                <a:lnTo>
                  <a:pt x="3434055" y="3215524"/>
                </a:lnTo>
                <a:lnTo>
                  <a:pt x="0" y="321552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319999" y="-213746"/>
            <a:ext cx="8281054" cy="2324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57"/>
              </a:lnSpc>
            </a:pPr>
            <a:r>
              <a:rPr lang="en-US" sz="6683">
                <a:solidFill>
                  <a:srgbClr val="617400"/>
                </a:solidFill>
                <a:latin typeface="Six Hands Black"/>
                <a:ea typeface="Six Hands Black"/>
                <a:cs typeface="Six Hands Black"/>
                <a:sym typeface="Six Hands Black"/>
              </a:rPr>
              <a:t>Process Overview</a:t>
            </a:r>
          </a:p>
          <a:p>
            <a:pPr algn="ctr">
              <a:lnSpc>
                <a:spcPts val="9357"/>
              </a:lnSpc>
            </a:pPr>
            <a:endParaRPr lang="en-US" sz="6683">
              <a:solidFill>
                <a:srgbClr val="617400"/>
              </a:solidFill>
              <a:latin typeface="Six Hands Black"/>
              <a:ea typeface="Six Hands Black"/>
              <a:cs typeface="Six Hands Black"/>
              <a:sym typeface="Six Hands Black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-8561423" y="9469794"/>
            <a:ext cx="8978736" cy="1444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5"/>
              </a:lnSpc>
            </a:pPr>
            <a:r>
              <a:rPr lang="en-US" sz="2761" spc="165">
                <a:solidFill>
                  <a:srgbClr val="617400"/>
                </a:solidFill>
                <a:latin typeface="Para"/>
                <a:ea typeface="Para"/>
                <a:cs typeface="Para"/>
                <a:sym typeface="Para"/>
              </a:rPr>
              <a:t>Lorem ipsum dolor sit amet, consectetur adipiscing elit, sed do eiusmod tempor incididunt ut labore et dolore magna aliqua.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33041" y="787382"/>
            <a:ext cx="14216919" cy="992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8769" lvl="1" indent="-314385" algn="l">
              <a:lnSpc>
                <a:spcPts val="4077"/>
              </a:lnSpc>
              <a:buAutoNum type="arabicPeriod"/>
            </a:pPr>
            <a:r>
              <a:rPr lang="en-US" sz="2912" b="1" u="sng" dirty="0">
                <a:solidFill>
                  <a:srgbClr val="180F51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Raw Material Sourcing:</a:t>
            </a:r>
          </a:p>
          <a:p>
            <a:pPr marL="1257539" lvl="2" indent="-419180" algn="l">
              <a:lnSpc>
                <a:spcPts val="4077"/>
              </a:lnSpc>
              <a:buFont typeface="Arial"/>
              <a:buChar char="⚬"/>
            </a:pPr>
            <a:r>
              <a:rPr lang="en-US" sz="2912" b="1" dirty="0">
                <a:solidFill>
                  <a:srgbClr val="180F51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Use surplus agricultural produce waste materials like rice straw, husks or molasses to produce ethanol.</a:t>
            </a:r>
          </a:p>
          <a:p>
            <a:pPr marL="1257539" lvl="2" indent="-419180" algn="l">
              <a:lnSpc>
                <a:spcPts val="4077"/>
              </a:lnSpc>
              <a:buFont typeface="Arial"/>
              <a:buChar char="⚬"/>
            </a:pPr>
            <a:r>
              <a:rPr lang="en-US" sz="2912" b="1" dirty="0">
                <a:solidFill>
                  <a:srgbClr val="180F51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Partner with local farmers and cooperatives to ensure a consistent supply of raw materials.</a:t>
            </a:r>
          </a:p>
          <a:p>
            <a:pPr marL="628769" lvl="1" indent="-314385" algn="l">
              <a:lnSpc>
                <a:spcPts val="4077"/>
              </a:lnSpc>
              <a:buAutoNum type="arabicPeriod"/>
            </a:pPr>
            <a:r>
              <a:rPr lang="en-US" sz="2912" b="1" u="sng" dirty="0">
                <a:solidFill>
                  <a:srgbClr val="180F51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Ethanol Production:</a:t>
            </a:r>
          </a:p>
          <a:p>
            <a:pPr marL="1257539" lvl="2" indent="-419180" algn="l">
              <a:lnSpc>
                <a:spcPts val="4077"/>
              </a:lnSpc>
              <a:buFont typeface="Arial"/>
              <a:buChar char="⚬"/>
            </a:pPr>
            <a:r>
              <a:rPr lang="en-US" sz="2912" b="1" dirty="0">
                <a:solidFill>
                  <a:srgbClr val="180F51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Utilize fermentation technology to convert cellulose &amp; starch  into ethanol.</a:t>
            </a:r>
          </a:p>
          <a:p>
            <a:pPr marL="1257539" lvl="2" indent="-419180" algn="l">
              <a:lnSpc>
                <a:spcPts val="4077"/>
              </a:lnSpc>
              <a:buFont typeface="Arial"/>
              <a:buChar char="⚬"/>
            </a:pPr>
            <a:r>
              <a:rPr lang="en-US" sz="2912" b="1" dirty="0">
                <a:solidFill>
                  <a:srgbClr val="180F51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Employ low-cost, scalable processes to ensure production is both efficient and affordable.</a:t>
            </a:r>
          </a:p>
          <a:p>
            <a:pPr marL="628769" lvl="1" indent="-314385" algn="l">
              <a:lnSpc>
                <a:spcPts val="4077"/>
              </a:lnSpc>
              <a:buAutoNum type="arabicPeriod"/>
            </a:pPr>
            <a:r>
              <a:rPr lang="en-US" sz="2912" b="1" u="sng" dirty="0">
                <a:solidFill>
                  <a:srgbClr val="180F51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Blending and Distribution:</a:t>
            </a:r>
          </a:p>
          <a:p>
            <a:pPr marL="1257539" lvl="2" indent="-419180" algn="l">
              <a:lnSpc>
                <a:spcPts val="4077"/>
              </a:lnSpc>
              <a:buFont typeface="Arial"/>
              <a:buChar char="⚬"/>
            </a:pPr>
            <a:r>
              <a:rPr lang="en-US" sz="2912" b="1" dirty="0">
                <a:solidFill>
                  <a:srgbClr val="180F51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Blend ethanol with petrol in a 10:90 ratio (E10 fuel).</a:t>
            </a:r>
          </a:p>
          <a:p>
            <a:pPr marL="1257539" lvl="2" indent="-419180" algn="l">
              <a:lnSpc>
                <a:spcPts val="4077"/>
              </a:lnSpc>
              <a:buFont typeface="Arial"/>
              <a:buChar char="⚬"/>
            </a:pPr>
            <a:r>
              <a:rPr lang="en-US" sz="2912" b="1" dirty="0">
                <a:solidFill>
                  <a:srgbClr val="180F51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Establish partnerships with fuel distributors to integrate E10 into the existing supply chain.</a:t>
            </a:r>
          </a:p>
          <a:p>
            <a:pPr marL="628769" lvl="1" indent="-314385" algn="l">
              <a:lnSpc>
                <a:spcPts val="4077"/>
              </a:lnSpc>
              <a:buAutoNum type="arabicPeriod"/>
            </a:pPr>
            <a:r>
              <a:rPr lang="en-US" sz="2912" b="1" u="sng" dirty="0">
                <a:solidFill>
                  <a:srgbClr val="180F51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Implementation and Use:</a:t>
            </a:r>
          </a:p>
          <a:p>
            <a:pPr marL="1257539" lvl="2" indent="-419180" algn="l">
              <a:lnSpc>
                <a:spcPts val="4077"/>
              </a:lnSpc>
              <a:buFont typeface="Arial"/>
              <a:buChar char="⚬"/>
            </a:pPr>
            <a:r>
              <a:rPr lang="en-US" sz="2912" b="1" dirty="0">
                <a:solidFill>
                  <a:srgbClr val="180F51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Distribute E10 fuel to petrol stations for use in cars, </a:t>
            </a:r>
            <a:r>
              <a:rPr lang="en-US" sz="2912" b="1" dirty="0" err="1">
                <a:solidFill>
                  <a:srgbClr val="180F51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motorbikes,buses</a:t>
            </a:r>
            <a:r>
              <a:rPr lang="en-US" sz="2912" b="1" dirty="0">
                <a:solidFill>
                  <a:srgbClr val="180F51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and public transport.</a:t>
            </a:r>
          </a:p>
          <a:p>
            <a:pPr marL="1257539" lvl="2" indent="-419180" algn="l">
              <a:lnSpc>
                <a:spcPts val="4077"/>
              </a:lnSpc>
              <a:buFont typeface="Arial"/>
              <a:buChar char="⚬"/>
            </a:pPr>
            <a:r>
              <a:rPr lang="en-US" sz="2912" b="1" dirty="0">
                <a:solidFill>
                  <a:srgbClr val="180F51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Educate consumers about the benefits and compatibility of E10 fuel.</a:t>
            </a:r>
          </a:p>
          <a:p>
            <a:pPr algn="ctr">
              <a:lnSpc>
                <a:spcPts val="3937"/>
              </a:lnSpc>
            </a:pPr>
            <a:endParaRPr lang="en-US" sz="2912" b="1" dirty="0">
              <a:solidFill>
                <a:srgbClr val="180F51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03810"/>
            <a:ext cx="16637649" cy="101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4"/>
              </a:lnSpc>
            </a:pPr>
            <a:r>
              <a:rPr lang="en-US" sz="4407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Relevance Across Hackathon Domains</a:t>
            </a:r>
          </a:p>
          <a:p>
            <a:pPr marL="951544" lvl="1" indent="-475772" algn="l">
              <a:lnSpc>
                <a:spcPts val="5024"/>
              </a:lnSpc>
              <a:buAutoNum type="arabicPeriod"/>
            </a:pPr>
            <a:r>
              <a:rPr lang="en-US" sz="4407" b="1">
                <a:solidFill>
                  <a:srgbClr val="180F51"/>
                </a:solidFill>
                <a:latin typeface="Agrandir Bold"/>
                <a:ea typeface="Agrandir Bold"/>
                <a:cs typeface="Agrandir Bold"/>
                <a:sym typeface="Agrandir Bold"/>
              </a:rPr>
              <a:t>Agriculture: </a:t>
            </a:r>
            <a:r>
              <a:rPr lang="en-US" sz="4407">
                <a:solidFill>
                  <a:srgbClr val="180F51"/>
                </a:solidFill>
                <a:latin typeface="Agrandir"/>
                <a:ea typeface="Agrandir"/>
                <a:cs typeface="Agrandir"/>
                <a:sym typeface="Agrandir"/>
              </a:rPr>
              <a:t>Empowers farmers with new income streams through biomass utilization.</a:t>
            </a:r>
          </a:p>
          <a:p>
            <a:pPr marL="951544" lvl="1" indent="-475772" algn="l">
              <a:lnSpc>
                <a:spcPts val="5024"/>
              </a:lnSpc>
              <a:buAutoNum type="arabicPeriod"/>
            </a:pPr>
            <a:r>
              <a:rPr lang="en-US" sz="4407" b="1">
                <a:solidFill>
                  <a:srgbClr val="180F51"/>
                </a:solidFill>
                <a:latin typeface="Agrandir Bold"/>
                <a:ea typeface="Agrandir Bold"/>
                <a:cs typeface="Agrandir Bold"/>
                <a:sym typeface="Agrandir Bold"/>
              </a:rPr>
              <a:t>Transport and Traffic: </a:t>
            </a:r>
            <a:r>
              <a:rPr lang="en-US" sz="4407">
                <a:solidFill>
                  <a:srgbClr val="180F51"/>
                </a:solidFill>
                <a:latin typeface="Agrandir"/>
                <a:ea typeface="Agrandir"/>
                <a:cs typeface="Agrandir"/>
                <a:sym typeface="Agrandir"/>
              </a:rPr>
              <a:t>Offers cleaner fuel options for vehicles, reducing air pollution and costs.</a:t>
            </a:r>
          </a:p>
          <a:p>
            <a:pPr marL="951544" lvl="1" indent="-475772" algn="l">
              <a:lnSpc>
                <a:spcPts val="5024"/>
              </a:lnSpc>
              <a:buAutoNum type="arabicPeriod"/>
            </a:pPr>
            <a:r>
              <a:rPr lang="en-US" sz="4407" b="1">
                <a:solidFill>
                  <a:srgbClr val="180F51"/>
                </a:solidFill>
                <a:latin typeface="Agrandir Bold"/>
                <a:ea typeface="Agrandir Bold"/>
                <a:cs typeface="Agrandir Bold"/>
                <a:sym typeface="Agrandir Bold"/>
              </a:rPr>
              <a:t>Healthcare: </a:t>
            </a:r>
            <a:r>
              <a:rPr lang="en-US" sz="4407">
                <a:solidFill>
                  <a:srgbClr val="180F51"/>
                </a:solidFill>
                <a:latin typeface="Agrandir"/>
                <a:ea typeface="Agrandir"/>
                <a:cs typeface="Agrandir"/>
                <a:sym typeface="Agrandir"/>
              </a:rPr>
              <a:t>Improves public health by lowering pollution-related illnesses.</a:t>
            </a:r>
          </a:p>
          <a:p>
            <a:pPr marL="951544" lvl="1" indent="-475772" algn="l">
              <a:lnSpc>
                <a:spcPts val="5024"/>
              </a:lnSpc>
              <a:buAutoNum type="arabicPeriod"/>
            </a:pPr>
            <a:r>
              <a:rPr lang="en-US" sz="4407" b="1">
                <a:solidFill>
                  <a:srgbClr val="180F51"/>
                </a:solidFill>
                <a:latin typeface="Agrandir Bold"/>
                <a:ea typeface="Agrandir Bold"/>
                <a:cs typeface="Agrandir Bold"/>
                <a:sym typeface="Agrandir Bold"/>
              </a:rPr>
              <a:t>Food Security: </a:t>
            </a:r>
            <a:r>
              <a:rPr lang="en-US" sz="4407">
                <a:solidFill>
                  <a:srgbClr val="180F51"/>
                </a:solidFill>
                <a:latin typeface="Agrandir"/>
                <a:ea typeface="Agrandir"/>
                <a:cs typeface="Agrandir"/>
                <a:sym typeface="Agrandir"/>
              </a:rPr>
              <a:t>Focuses on non-edible residues, avoiding competition with food crops.</a:t>
            </a:r>
          </a:p>
          <a:p>
            <a:pPr marL="951544" lvl="1" indent="-475772" algn="l">
              <a:lnSpc>
                <a:spcPts val="5024"/>
              </a:lnSpc>
              <a:buAutoNum type="arabicPeriod"/>
            </a:pPr>
            <a:r>
              <a:rPr lang="en-US" sz="4407" b="1">
                <a:solidFill>
                  <a:srgbClr val="180F51"/>
                </a:solidFill>
                <a:latin typeface="Agrandir Bold"/>
                <a:ea typeface="Agrandir Bold"/>
                <a:cs typeface="Agrandir Bold"/>
                <a:sym typeface="Agrandir Bold"/>
              </a:rPr>
              <a:t>Inflation and Price Hike: </a:t>
            </a:r>
            <a:r>
              <a:rPr lang="en-US" sz="4407">
                <a:solidFill>
                  <a:srgbClr val="180F51"/>
                </a:solidFill>
                <a:latin typeface="Agrandir"/>
                <a:ea typeface="Agrandir"/>
                <a:cs typeface="Agrandir"/>
                <a:sym typeface="Agrandir"/>
              </a:rPr>
              <a:t>Mitigates rising energy costs by providing a cheaper alternative to petrol.</a:t>
            </a:r>
          </a:p>
          <a:p>
            <a:pPr marL="951544" lvl="1" indent="-475772" algn="l">
              <a:lnSpc>
                <a:spcPts val="5024"/>
              </a:lnSpc>
              <a:buAutoNum type="arabicPeriod"/>
            </a:pPr>
            <a:r>
              <a:rPr lang="en-US" sz="4407" b="1">
                <a:solidFill>
                  <a:srgbClr val="180F51"/>
                </a:solidFill>
                <a:latin typeface="Agrandir Bold"/>
                <a:ea typeface="Agrandir Bold"/>
                <a:cs typeface="Agrandir Bold"/>
                <a:sym typeface="Agrandir Bold"/>
              </a:rPr>
              <a:t>Financial Corporation: </a:t>
            </a:r>
            <a:r>
              <a:rPr lang="en-US" sz="4407">
                <a:solidFill>
                  <a:srgbClr val="180F51"/>
                </a:solidFill>
                <a:latin typeface="Agrandir"/>
                <a:ea typeface="Agrandir"/>
                <a:cs typeface="Agrandir"/>
                <a:sym typeface="Agrandir"/>
              </a:rPr>
              <a:t>Opens doors to investments in renewable energy infrastructure.</a:t>
            </a:r>
          </a:p>
          <a:p>
            <a:pPr marL="951544" lvl="1" indent="-475772" algn="l">
              <a:lnSpc>
                <a:spcPts val="5024"/>
              </a:lnSpc>
              <a:buAutoNum type="arabicPeriod"/>
            </a:pPr>
            <a:r>
              <a:rPr lang="en-US" sz="4407" b="1">
                <a:solidFill>
                  <a:srgbClr val="180F51"/>
                </a:solidFill>
                <a:latin typeface="Agrandir Bold"/>
                <a:ea typeface="Agrandir Bold"/>
                <a:cs typeface="Agrandir Bold"/>
                <a:sym typeface="Agrandir Bold"/>
              </a:rPr>
              <a:t>Environmental Sustainability (Others):</a:t>
            </a:r>
            <a:r>
              <a:rPr lang="en-US" sz="4407">
                <a:solidFill>
                  <a:srgbClr val="180F51"/>
                </a:solidFill>
                <a:latin typeface="Agrandir"/>
                <a:ea typeface="Agrandir"/>
                <a:cs typeface="Agrandir"/>
                <a:sym typeface="Agrandir"/>
              </a:rPr>
              <a:t> Contributes to climate change mitigation and energy independence.</a:t>
            </a:r>
          </a:p>
          <a:p>
            <a:pPr marL="0" lvl="0" indent="0" algn="ctr">
              <a:lnSpc>
                <a:spcPts val="4910"/>
              </a:lnSpc>
              <a:spcBef>
                <a:spcPct val="0"/>
              </a:spcBef>
            </a:pPr>
            <a:endParaRPr lang="en-US" sz="4407">
              <a:solidFill>
                <a:srgbClr val="180F51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476046"/>
            <a:ext cx="13030701" cy="11912803"/>
            <a:chOff x="0" y="0"/>
            <a:chExt cx="3431954" cy="31375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31954" cy="3137528"/>
            </a:xfrm>
            <a:custGeom>
              <a:avLst/>
              <a:gdLst/>
              <a:ahLst/>
              <a:cxnLst/>
              <a:rect l="l" t="t" r="r" b="b"/>
              <a:pathLst>
                <a:path w="3431954" h="3137528">
                  <a:moveTo>
                    <a:pt x="0" y="0"/>
                  </a:moveTo>
                  <a:lnTo>
                    <a:pt x="3431954" y="0"/>
                  </a:lnTo>
                  <a:lnTo>
                    <a:pt x="3431954" y="3137528"/>
                  </a:lnTo>
                  <a:lnTo>
                    <a:pt x="0" y="313752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3431954" cy="30994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0" y="-152400"/>
            <a:ext cx="7512993" cy="1245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36"/>
              </a:lnSpc>
            </a:pPr>
            <a:r>
              <a:rPr lang="en-US" sz="7200" b="1" spc="-252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Our Solution</a:t>
            </a:r>
          </a:p>
        </p:txBody>
      </p:sp>
      <p:sp>
        <p:nvSpPr>
          <p:cNvPr id="7" name="Freeform 7"/>
          <p:cNvSpPr/>
          <p:nvPr/>
        </p:nvSpPr>
        <p:spPr>
          <a:xfrm>
            <a:off x="13250628" y="2730408"/>
            <a:ext cx="5037372" cy="4826183"/>
          </a:xfrm>
          <a:custGeom>
            <a:avLst/>
            <a:gdLst/>
            <a:ahLst/>
            <a:cxnLst/>
            <a:rect l="l" t="t" r="r" b="b"/>
            <a:pathLst>
              <a:path w="5037372" h="4826183">
                <a:moveTo>
                  <a:pt x="0" y="0"/>
                </a:moveTo>
                <a:lnTo>
                  <a:pt x="5037372" y="0"/>
                </a:lnTo>
                <a:lnTo>
                  <a:pt x="5037372" y="4826184"/>
                </a:lnTo>
                <a:lnTo>
                  <a:pt x="0" y="4826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66512" y="942975"/>
            <a:ext cx="12364189" cy="9292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24"/>
              </a:lnSpc>
            </a:pPr>
            <a:r>
              <a:rPr lang="en-US" sz="3731" b="1" u="sng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We Propose:</a:t>
            </a:r>
          </a:p>
          <a:p>
            <a:pPr marL="805655" lvl="1" indent="-402827" algn="l">
              <a:lnSpc>
                <a:spcPts val="5224"/>
              </a:lnSpc>
              <a:spcBef>
                <a:spcPct val="0"/>
              </a:spcBef>
              <a:buFont typeface="Arial"/>
              <a:buChar char="•"/>
            </a:pPr>
            <a:r>
              <a:rPr lang="en-US" sz="3731" b="1" dirty="0">
                <a:solidFill>
                  <a:srgbClr val="7E2D2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Harness agricultural Rice straw, husks, residues,  an</a:t>
            </a:r>
            <a:r>
              <a:rPr lang="en-US" sz="3731" b="1" u="none" strike="noStrike" dirty="0">
                <a:solidFill>
                  <a:srgbClr val="7E2D2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 corn-starch to produce ethanol-blended petrol (E10 fuel).</a:t>
            </a:r>
          </a:p>
          <a:p>
            <a:pPr marL="805655" lvl="1" indent="-402827" algn="l">
              <a:lnSpc>
                <a:spcPts val="5224"/>
              </a:lnSpc>
              <a:spcBef>
                <a:spcPct val="0"/>
              </a:spcBef>
              <a:buFont typeface="Arial"/>
              <a:buChar char="•"/>
            </a:pPr>
            <a:r>
              <a:rPr lang="en-US" sz="3731" b="1" u="none" strike="noStrike" dirty="0">
                <a:solidFill>
                  <a:srgbClr val="7E2D2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Convert organic waste into </a:t>
            </a:r>
            <a:r>
              <a:rPr lang="en-US" sz="3731" b="1" dirty="0">
                <a:solidFill>
                  <a:srgbClr val="7E2D2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green</a:t>
            </a:r>
            <a:r>
              <a:rPr lang="en-US" sz="3731" b="1" u="none" strike="noStrike" dirty="0">
                <a:solidFill>
                  <a:srgbClr val="7E2D2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energy through anaerobic digestion or pyrolysis, providing cleaner, cheaper, and renewable energy.</a:t>
            </a:r>
          </a:p>
          <a:p>
            <a:pPr algn="l">
              <a:lnSpc>
                <a:spcPts val="5224"/>
              </a:lnSpc>
              <a:spcBef>
                <a:spcPct val="0"/>
              </a:spcBef>
            </a:pPr>
            <a:r>
              <a:rPr lang="en-US" sz="3731" b="1" u="sng" strike="noStrike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Why It Works:</a:t>
            </a:r>
          </a:p>
          <a:p>
            <a:pPr marL="805655" lvl="1" indent="-402827" algn="l">
              <a:lnSpc>
                <a:spcPts val="5224"/>
              </a:lnSpc>
              <a:spcBef>
                <a:spcPct val="0"/>
              </a:spcBef>
              <a:buFont typeface="Arial"/>
              <a:buChar char="•"/>
            </a:pPr>
            <a:r>
              <a:rPr lang="en-US" sz="3731" b="1" u="none" strike="noStrike" dirty="0">
                <a:solidFill>
                  <a:srgbClr val="871F1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Utilizes existing resources in a sustainable way.</a:t>
            </a:r>
          </a:p>
          <a:p>
            <a:pPr marL="805655" lvl="1" indent="-402827" algn="l">
              <a:lnSpc>
                <a:spcPts val="5224"/>
              </a:lnSpc>
              <a:spcBef>
                <a:spcPct val="0"/>
              </a:spcBef>
              <a:buFont typeface="Arial"/>
              <a:buChar char="•"/>
            </a:pPr>
            <a:r>
              <a:rPr lang="en-US" sz="3731" b="1" u="none" strike="noStrike" dirty="0">
                <a:solidFill>
                  <a:srgbClr val="871F1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Offers a cost-effective alternative to fossil fuels while boosting agricultural income.</a:t>
            </a:r>
          </a:p>
          <a:p>
            <a:pPr marL="805655" lvl="1" indent="-402827" algn="l">
              <a:lnSpc>
                <a:spcPts val="5224"/>
              </a:lnSpc>
              <a:spcBef>
                <a:spcPct val="0"/>
              </a:spcBef>
              <a:buFont typeface="Arial"/>
              <a:buChar char="•"/>
            </a:pPr>
            <a:r>
              <a:rPr lang="en-US" sz="3731" b="1" u="none" strike="noStrike" dirty="0">
                <a:solidFill>
                  <a:srgbClr val="871F1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Reduces carbon emissions, improving air quality and public health.</a:t>
            </a:r>
          </a:p>
          <a:p>
            <a:pPr marL="0" lvl="0" indent="0" algn="ctr">
              <a:lnSpc>
                <a:spcPts val="5224"/>
              </a:lnSpc>
              <a:spcBef>
                <a:spcPct val="0"/>
              </a:spcBef>
            </a:pPr>
            <a:endParaRPr lang="en-US" sz="3731" b="1" u="none" strike="noStrike" dirty="0">
              <a:solidFill>
                <a:srgbClr val="871F1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1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4282080" y="5974223"/>
            <a:ext cx="5019241" cy="5224947"/>
          </a:xfrm>
          <a:custGeom>
            <a:avLst/>
            <a:gdLst/>
            <a:ahLst/>
            <a:cxnLst/>
            <a:rect l="l" t="t" r="r" b="b"/>
            <a:pathLst>
              <a:path w="5019241" h="5224947">
                <a:moveTo>
                  <a:pt x="5019241" y="0"/>
                </a:moveTo>
                <a:lnTo>
                  <a:pt x="0" y="0"/>
                </a:lnTo>
                <a:lnTo>
                  <a:pt x="0" y="5224947"/>
                </a:lnTo>
                <a:lnTo>
                  <a:pt x="5019241" y="5224947"/>
                </a:lnTo>
                <a:lnTo>
                  <a:pt x="501924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753896" y="6698941"/>
            <a:ext cx="3164655" cy="4114800"/>
          </a:xfrm>
          <a:custGeom>
            <a:avLst/>
            <a:gdLst/>
            <a:ahLst/>
            <a:cxnLst/>
            <a:rect l="l" t="t" r="r" b="b"/>
            <a:pathLst>
              <a:path w="3164655" h="4114800">
                <a:moveTo>
                  <a:pt x="0" y="0"/>
                </a:moveTo>
                <a:lnTo>
                  <a:pt x="3164656" y="0"/>
                </a:lnTo>
                <a:lnTo>
                  <a:pt x="31646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4575874">
            <a:off x="-945952" y="-2692140"/>
            <a:ext cx="5185513" cy="5204438"/>
          </a:xfrm>
          <a:custGeom>
            <a:avLst/>
            <a:gdLst/>
            <a:ahLst/>
            <a:cxnLst/>
            <a:rect l="l" t="t" r="r" b="b"/>
            <a:pathLst>
              <a:path w="5185513" h="5204438">
                <a:moveTo>
                  <a:pt x="0" y="0"/>
                </a:moveTo>
                <a:lnTo>
                  <a:pt x="5185513" y="0"/>
                </a:lnTo>
                <a:lnTo>
                  <a:pt x="5185513" y="5204438"/>
                </a:lnTo>
                <a:lnTo>
                  <a:pt x="0" y="52044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0" y="-2536416"/>
            <a:ext cx="3293609" cy="3609336"/>
          </a:xfrm>
          <a:custGeom>
            <a:avLst/>
            <a:gdLst/>
            <a:ahLst/>
            <a:cxnLst/>
            <a:rect l="l" t="t" r="r" b="b"/>
            <a:pathLst>
              <a:path w="3293609" h="3609336">
                <a:moveTo>
                  <a:pt x="0" y="3609336"/>
                </a:moveTo>
                <a:lnTo>
                  <a:pt x="3293609" y="3609336"/>
                </a:lnTo>
                <a:lnTo>
                  <a:pt x="3293609" y="0"/>
                </a:lnTo>
                <a:lnTo>
                  <a:pt x="0" y="0"/>
                </a:lnTo>
                <a:lnTo>
                  <a:pt x="0" y="3609336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025556">
            <a:off x="12600892" y="8856738"/>
            <a:ext cx="4191000" cy="4114800"/>
          </a:xfrm>
          <a:custGeom>
            <a:avLst/>
            <a:gdLst/>
            <a:ahLst/>
            <a:cxnLst/>
            <a:rect l="l" t="t" r="r" b="b"/>
            <a:pathLst>
              <a:path w="4191000" h="4114800">
                <a:moveTo>
                  <a:pt x="0" y="0"/>
                </a:moveTo>
                <a:lnTo>
                  <a:pt x="4191000" y="0"/>
                </a:lnTo>
                <a:lnTo>
                  <a:pt x="4191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745656" y="9785041"/>
            <a:ext cx="1920032" cy="2057400"/>
          </a:xfrm>
          <a:custGeom>
            <a:avLst/>
            <a:gdLst/>
            <a:ahLst/>
            <a:cxnLst/>
            <a:rect l="l" t="t" r="r" b="b"/>
            <a:pathLst>
              <a:path w="1920032" h="2057400">
                <a:moveTo>
                  <a:pt x="0" y="0"/>
                </a:moveTo>
                <a:lnTo>
                  <a:pt x="1920032" y="0"/>
                </a:lnTo>
                <a:lnTo>
                  <a:pt x="1920032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233747" y="600062"/>
            <a:ext cx="1920032" cy="2057400"/>
          </a:xfrm>
          <a:custGeom>
            <a:avLst/>
            <a:gdLst/>
            <a:ahLst/>
            <a:cxnLst/>
            <a:rect l="l" t="t" r="r" b="b"/>
            <a:pathLst>
              <a:path w="1920032" h="2057400">
                <a:moveTo>
                  <a:pt x="0" y="0"/>
                </a:moveTo>
                <a:lnTo>
                  <a:pt x="1920032" y="0"/>
                </a:lnTo>
                <a:lnTo>
                  <a:pt x="1920032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665688" y="4057365"/>
            <a:ext cx="3271265" cy="1379966"/>
          </a:xfrm>
          <a:custGeom>
            <a:avLst/>
            <a:gdLst/>
            <a:ahLst/>
            <a:cxnLst/>
            <a:rect l="l" t="t" r="r" b="b"/>
            <a:pathLst>
              <a:path w="3271265" h="1379966">
                <a:moveTo>
                  <a:pt x="0" y="0"/>
                </a:moveTo>
                <a:lnTo>
                  <a:pt x="3271265" y="0"/>
                </a:lnTo>
                <a:lnTo>
                  <a:pt x="3271265" y="1379966"/>
                </a:lnTo>
                <a:lnTo>
                  <a:pt x="0" y="137996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584980" y="3046556"/>
            <a:ext cx="3271265" cy="1379966"/>
          </a:xfrm>
          <a:custGeom>
            <a:avLst/>
            <a:gdLst/>
            <a:ahLst/>
            <a:cxnLst/>
            <a:rect l="l" t="t" r="r" b="b"/>
            <a:pathLst>
              <a:path w="3271265" h="1379966">
                <a:moveTo>
                  <a:pt x="0" y="0"/>
                </a:moveTo>
                <a:lnTo>
                  <a:pt x="3271265" y="0"/>
                </a:lnTo>
                <a:lnTo>
                  <a:pt x="3271265" y="1379966"/>
                </a:lnTo>
                <a:lnTo>
                  <a:pt x="0" y="137996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6041443">
            <a:off x="15993990" y="-1609578"/>
            <a:ext cx="2826409" cy="4114800"/>
          </a:xfrm>
          <a:custGeom>
            <a:avLst/>
            <a:gdLst/>
            <a:ahLst/>
            <a:cxnLst/>
            <a:rect l="l" t="t" r="r" b="b"/>
            <a:pathLst>
              <a:path w="2826409" h="4114800">
                <a:moveTo>
                  <a:pt x="0" y="0"/>
                </a:moveTo>
                <a:lnTo>
                  <a:pt x="2826408" y="0"/>
                </a:lnTo>
                <a:lnTo>
                  <a:pt x="28264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9457594">
            <a:off x="15540185" y="-2866347"/>
            <a:ext cx="3553448" cy="5037104"/>
          </a:xfrm>
          <a:custGeom>
            <a:avLst/>
            <a:gdLst/>
            <a:ahLst/>
            <a:cxnLst/>
            <a:rect l="l" t="t" r="r" b="b"/>
            <a:pathLst>
              <a:path w="3553448" h="5037104">
                <a:moveTo>
                  <a:pt x="0" y="0"/>
                </a:moveTo>
                <a:lnTo>
                  <a:pt x="3553448" y="0"/>
                </a:lnTo>
                <a:lnTo>
                  <a:pt x="3553448" y="5037103"/>
                </a:lnTo>
                <a:lnTo>
                  <a:pt x="0" y="503710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2971315" y="8761556"/>
            <a:ext cx="7315200" cy="3830505"/>
          </a:xfrm>
          <a:custGeom>
            <a:avLst/>
            <a:gdLst/>
            <a:ahLst/>
            <a:cxnLst/>
            <a:rect l="l" t="t" r="r" b="b"/>
            <a:pathLst>
              <a:path w="7315200" h="3830505">
                <a:moveTo>
                  <a:pt x="0" y="0"/>
                </a:moveTo>
                <a:lnTo>
                  <a:pt x="7315200" y="0"/>
                </a:lnTo>
                <a:lnTo>
                  <a:pt x="7315200" y="3830505"/>
                </a:lnTo>
                <a:lnTo>
                  <a:pt x="0" y="383050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634078">
            <a:off x="-951199" y="8612779"/>
            <a:ext cx="3434055" cy="3215524"/>
          </a:xfrm>
          <a:custGeom>
            <a:avLst/>
            <a:gdLst/>
            <a:ahLst/>
            <a:cxnLst/>
            <a:rect l="l" t="t" r="r" b="b"/>
            <a:pathLst>
              <a:path w="3434055" h="3215524">
                <a:moveTo>
                  <a:pt x="0" y="0"/>
                </a:moveTo>
                <a:lnTo>
                  <a:pt x="3434055" y="0"/>
                </a:lnTo>
                <a:lnTo>
                  <a:pt x="3434055" y="3215524"/>
                </a:lnTo>
                <a:lnTo>
                  <a:pt x="0" y="321552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319999" y="-175646"/>
            <a:ext cx="8360128" cy="801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4"/>
              </a:lnSpc>
            </a:pPr>
            <a:r>
              <a:rPr lang="en-US" sz="4710">
                <a:solidFill>
                  <a:srgbClr val="617400"/>
                </a:solidFill>
                <a:latin typeface="Six Hands Black"/>
                <a:ea typeface="Six Hands Black"/>
                <a:cs typeface="Six Hands Black"/>
                <a:sym typeface="Six Hands Black"/>
              </a:rPr>
              <a:t>How We Can Make It Better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-8561423" y="9469794"/>
            <a:ext cx="8978736" cy="1444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5"/>
              </a:lnSpc>
            </a:pPr>
            <a:r>
              <a:rPr lang="en-US" sz="2761" spc="165">
                <a:solidFill>
                  <a:srgbClr val="617400"/>
                </a:solidFill>
                <a:latin typeface="Para"/>
                <a:ea typeface="Para"/>
                <a:cs typeface="Para"/>
                <a:sym typeface="Para"/>
              </a:rPr>
              <a:t>Lorem ipsum dolor sit amet, consectetur adipiscing elit, sed do eiusmod tempor incididunt ut labore et dolore magna aliqua.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46804" y="962025"/>
            <a:ext cx="14641166" cy="7624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54"/>
              </a:lnSpc>
            </a:pPr>
            <a:endParaRPr/>
          </a:p>
          <a:p>
            <a:pPr marL="625298" lvl="1" indent="-312649" algn="just">
              <a:lnSpc>
                <a:spcPts val="4054"/>
              </a:lnSpc>
              <a:buAutoNum type="arabicPeriod"/>
            </a:pPr>
            <a:r>
              <a:rPr lang="en-US" sz="2896" b="1">
                <a:solidFill>
                  <a:srgbClr val="180F51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Pilot Projects:</a:t>
            </a:r>
          </a:p>
          <a:p>
            <a:pPr marL="1250596" lvl="2" indent="-416865" algn="just">
              <a:lnSpc>
                <a:spcPts val="4054"/>
              </a:lnSpc>
              <a:buFont typeface="Arial"/>
              <a:buChar char="⚬"/>
            </a:pPr>
            <a:r>
              <a:rPr lang="en-US" sz="2896" b="1">
                <a:solidFill>
                  <a:srgbClr val="180F51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Launch small-scale production and distribution in select regions to refine the process and gather data.</a:t>
            </a:r>
          </a:p>
          <a:p>
            <a:pPr marL="1250596" lvl="2" indent="-416865" algn="just">
              <a:lnSpc>
                <a:spcPts val="4054"/>
              </a:lnSpc>
              <a:buFont typeface="Arial"/>
              <a:buChar char="⚬"/>
            </a:pPr>
            <a:r>
              <a:rPr lang="en-US" sz="2896" b="1">
                <a:solidFill>
                  <a:srgbClr val="180F51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Test E10 fuel in different vehicle types to ensure compatibility and efficiency.</a:t>
            </a:r>
          </a:p>
          <a:p>
            <a:pPr marL="625298" lvl="1" indent="-312649" algn="just">
              <a:lnSpc>
                <a:spcPts val="4054"/>
              </a:lnSpc>
              <a:buAutoNum type="arabicPeriod"/>
            </a:pPr>
            <a:r>
              <a:rPr lang="en-US" sz="2896" b="1">
                <a:solidFill>
                  <a:srgbClr val="180F51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Public-Private Partnerships:</a:t>
            </a:r>
          </a:p>
          <a:p>
            <a:pPr marL="1250596" lvl="2" indent="-416865" algn="just">
              <a:lnSpc>
                <a:spcPts val="4054"/>
              </a:lnSpc>
              <a:buFont typeface="Arial"/>
              <a:buChar char="⚬"/>
            </a:pPr>
            <a:r>
              <a:rPr lang="en-US" sz="2896" b="1">
                <a:solidFill>
                  <a:srgbClr val="180F51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Collaborate with government bodies, fuel companies, and agricultural cooperatives to scale up operations.</a:t>
            </a:r>
          </a:p>
          <a:p>
            <a:pPr marL="625298" lvl="1" indent="-312649" algn="just">
              <a:lnSpc>
                <a:spcPts val="4054"/>
              </a:lnSpc>
              <a:buAutoNum type="arabicPeriod"/>
            </a:pPr>
            <a:r>
              <a:rPr lang="en-US" sz="2896" b="1">
                <a:solidFill>
                  <a:srgbClr val="180F51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Advanced Research:</a:t>
            </a:r>
          </a:p>
          <a:p>
            <a:pPr marL="1250596" lvl="2" indent="-416865" algn="just">
              <a:lnSpc>
                <a:spcPts val="4054"/>
              </a:lnSpc>
              <a:buFont typeface="Arial"/>
              <a:buChar char="⚬"/>
            </a:pPr>
            <a:r>
              <a:rPr lang="en-US" sz="2896" b="1">
                <a:solidFill>
                  <a:srgbClr val="180F51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Explore second-generation biofuels using lignocellulosic biomass for even greater sustainability.</a:t>
            </a:r>
          </a:p>
          <a:p>
            <a:pPr marL="625298" lvl="1" indent="-312649" algn="just">
              <a:lnSpc>
                <a:spcPts val="4054"/>
              </a:lnSpc>
              <a:buAutoNum type="arabicPeriod"/>
            </a:pPr>
            <a:r>
              <a:rPr lang="en-US" sz="2896" b="1">
                <a:solidFill>
                  <a:srgbClr val="180F51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Consumer Awareness Campaigns:</a:t>
            </a:r>
          </a:p>
          <a:p>
            <a:pPr marL="1250596" lvl="2" indent="-416865" algn="just">
              <a:lnSpc>
                <a:spcPts val="4054"/>
              </a:lnSpc>
              <a:buFont typeface="Arial"/>
              <a:buChar char="⚬"/>
            </a:pPr>
            <a:r>
              <a:rPr lang="en-US" sz="2896" b="1">
                <a:solidFill>
                  <a:srgbClr val="180F51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Educate users about the benefits of E10 fuel to ensure widespread adoption.</a:t>
            </a:r>
          </a:p>
          <a:p>
            <a:pPr algn="just">
              <a:lnSpc>
                <a:spcPts val="4054"/>
              </a:lnSpc>
            </a:pPr>
            <a:endParaRPr lang="en-US" sz="2896" b="1">
              <a:solidFill>
                <a:srgbClr val="180F51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38642" y="0"/>
            <a:ext cx="7749358" cy="10287000"/>
          </a:xfrm>
          <a:custGeom>
            <a:avLst/>
            <a:gdLst/>
            <a:ahLst/>
            <a:cxnLst/>
            <a:rect l="l" t="t" r="r" b="b"/>
            <a:pathLst>
              <a:path w="7749358" h="10287000">
                <a:moveTo>
                  <a:pt x="0" y="0"/>
                </a:moveTo>
                <a:lnTo>
                  <a:pt x="7749358" y="0"/>
                </a:lnTo>
                <a:lnTo>
                  <a:pt x="77493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286" t="-5100" r="-7992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03737" y="205626"/>
            <a:ext cx="9072515" cy="823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41"/>
              </a:lnSpc>
            </a:pPr>
            <a:r>
              <a:rPr lang="en-US" sz="4727" b="1" spc="-165">
                <a:solidFill>
                  <a:srgbClr val="B0562A"/>
                </a:solidFill>
                <a:latin typeface="Agrandir Bold"/>
                <a:ea typeface="Agrandir Bold"/>
                <a:cs typeface="Agrandir Bold"/>
                <a:sym typeface="Agrandir Bold"/>
              </a:rPr>
              <a:t>Project Feasibility and Impact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90412" y="621926"/>
            <a:ext cx="9648230" cy="9796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80"/>
              </a:lnSpc>
              <a:spcBef>
                <a:spcPct val="0"/>
              </a:spcBef>
            </a:pPr>
            <a:endParaRPr/>
          </a:p>
          <a:p>
            <a:pPr marL="828570" lvl="1" indent="-414285" algn="l">
              <a:lnSpc>
                <a:spcPts val="5180"/>
              </a:lnSpc>
              <a:spcBef>
                <a:spcPct val="0"/>
              </a:spcBef>
              <a:buFont typeface="Arial"/>
              <a:buChar char="•"/>
            </a:pPr>
            <a:r>
              <a:rPr lang="en-US" sz="3837" b="1" u="none" spc="230">
                <a:solidFill>
                  <a:srgbClr val="A70B5F"/>
                </a:solidFill>
                <a:latin typeface="Arial Bold"/>
                <a:ea typeface="Arial Bold"/>
                <a:cs typeface="Arial Bold"/>
                <a:sym typeface="Arial Bold"/>
              </a:rPr>
              <a:t>Scalable:</a:t>
            </a:r>
            <a:r>
              <a:rPr lang="en-US" sz="3837" u="none" spc="230">
                <a:solidFill>
                  <a:srgbClr val="A70B5F"/>
                </a:solidFill>
                <a:latin typeface="Arial"/>
                <a:ea typeface="Arial"/>
                <a:cs typeface="Arial"/>
                <a:sym typeface="Arial"/>
              </a:rPr>
              <a:t> Can be implemented locally in villages and scaled to national levels.</a:t>
            </a:r>
          </a:p>
          <a:p>
            <a:pPr marL="828570" lvl="1" indent="-414285" algn="l">
              <a:lnSpc>
                <a:spcPts val="5180"/>
              </a:lnSpc>
              <a:spcBef>
                <a:spcPct val="0"/>
              </a:spcBef>
              <a:buFont typeface="Arial"/>
              <a:buChar char="•"/>
            </a:pPr>
            <a:r>
              <a:rPr lang="en-US" sz="3837" b="1" u="none" spc="230">
                <a:solidFill>
                  <a:srgbClr val="A70B5F"/>
                </a:solidFill>
                <a:latin typeface="Arial Bold"/>
                <a:ea typeface="Arial Bold"/>
                <a:cs typeface="Arial Bold"/>
                <a:sym typeface="Arial Bold"/>
              </a:rPr>
              <a:t>Cost-Effective: </a:t>
            </a:r>
            <a:r>
              <a:rPr lang="en-US" sz="3837" u="none" spc="230">
                <a:solidFill>
                  <a:srgbClr val="A70B5F"/>
                </a:solidFill>
                <a:latin typeface="Arial"/>
                <a:ea typeface="Arial"/>
                <a:cs typeface="Arial"/>
                <a:sym typeface="Arial"/>
              </a:rPr>
              <a:t>Reduces dependency on expensive fossil fuel imports, lowering national expenditure.</a:t>
            </a:r>
          </a:p>
          <a:p>
            <a:pPr marL="828570" lvl="1" indent="-414285" algn="l">
              <a:lnSpc>
                <a:spcPts val="5180"/>
              </a:lnSpc>
              <a:spcBef>
                <a:spcPct val="0"/>
              </a:spcBef>
              <a:buFont typeface="Arial"/>
              <a:buChar char="•"/>
            </a:pPr>
            <a:r>
              <a:rPr lang="en-US" sz="3837" b="1" u="none" spc="230">
                <a:solidFill>
                  <a:srgbClr val="A70B5F"/>
                </a:solidFill>
                <a:latin typeface="Arial Bold"/>
                <a:ea typeface="Arial Bold"/>
                <a:cs typeface="Arial Bold"/>
                <a:sym typeface="Arial Bold"/>
              </a:rPr>
              <a:t>Environmentally Friendly: </a:t>
            </a:r>
            <a:r>
              <a:rPr lang="en-US" sz="3837" u="none" spc="230">
                <a:solidFill>
                  <a:srgbClr val="A70B5F"/>
                </a:solidFill>
                <a:latin typeface="Arial"/>
                <a:ea typeface="Arial"/>
                <a:cs typeface="Arial"/>
                <a:sym typeface="Arial"/>
              </a:rPr>
              <a:t>Cuts greenhouse gas emissions and promotes a circular economy</a:t>
            </a:r>
            <a:r>
              <a:rPr lang="en-US" sz="3837" b="1" u="none" spc="230">
                <a:solidFill>
                  <a:srgbClr val="A70B5F"/>
                </a:solidFill>
                <a:latin typeface="Arial Bold"/>
                <a:ea typeface="Arial Bold"/>
                <a:cs typeface="Arial Bold"/>
                <a:sym typeface="Arial Bold"/>
              </a:rPr>
              <a:t>.</a:t>
            </a:r>
          </a:p>
          <a:p>
            <a:pPr marL="828570" lvl="1" indent="-414285" algn="l">
              <a:lnSpc>
                <a:spcPts val="5180"/>
              </a:lnSpc>
              <a:spcBef>
                <a:spcPct val="0"/>
              </a:spcBef>
              <a:buFont typeface="Arial"/>
              <a:buChar char="•"/>
            </a:pPr>
            <a:r>
              <a:rPr lang="en-US" sz="3837" b="1" u="none" spc="230">
                <a:solidFill>
                  <a:srgbClr val="A70B5F"/>
                </a:solidFill>
                <a:latin typeface="Arial Bold"/>
                <a:ea typeface="Arial Bold"/>
                <a:cs typeface="Arial Bold"/>
                <a:sym typeface="Arial Bold"/>
              </a:rPr>
              <a:t>Socially Inclusive:</a:t>
            </a:r>
            <a:r>
              <a:rPr lang="en-US" sz="3837" u="none" spc="230">
                <a:solidFill>
                  <a:srgbClr val="A70B5F"/>
                </a:solidFill>
                <a:latin typeface="Arial"/>
                <a:ea typeface="Arial"/>
                <a:cs typeface="Arial"/>
                <a:sym typeface="Arial"/>
              </a:rPr>
              <a:t> Involves local communities, creating jobs and awareness about sustainability.</a:t>
            </a:r>
          </a:p>
          <a:p>
            <a:pPr marL="0" lvl="0" indent="0" algn="l">
              <a:lnSpc>
                <a:spcPts val="4910"/>
              </a:lnSpc>
              <a:spcBef>
                <a:spcPct val="0"/>
              </a:spcBef>
            </a:pPr>
            <a:endParaRPr lang="en-US" sz="3837" u="none" spc="230">
              <a:solidFill>
                <a:srgbClr val="A70B5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519518" y="8877959"/>
            <a:ext cx="2417247" cy="3026207"/>
          </a:xfrm>
          <a:custGeom>
            <a:avLst/>
            <a:gdLst/>
            <a:ahLst/>
            <a:cxnLst/>
            <a:rect l="l" t="t" r="r" b="b"/>
            <a:pathLst>
              <a:path w="2417247" h="3026207">
                <a:moveTo>
                  <a:pt x="0" y="0"/>
                </a:moveTo>
                <a:lnTo>
                  <a:pt x="2417246" y="0"/>
                </a:lnTo>
                <a:lnTo>
                  <a:pt x="2417246" y="3026206"/>
                </a:lnTo>
                <a:lnTo>
                  <a:pt x="0" y="30262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977530" y="-1286370"/>
            <a:ext cx="2832552" cy="2588549"/>
          </a:xfrm>
          <a:custGeom>
            <a:avLst/>
            <a:gdLst/>
            <a:ahLst/>
            <a:cxnLst/>
            <a:rect l="l" t="t" r="r" b="b"/>
            <a:pathLst>
              <a:path w="2832552" h="2588549">
                <a:moveTo>
                  <a:pt x="0" y="0"/>
                </a:moveTo>
                <a:lnTo>
                  <a:pt x="2832552" y="0"/>
                </a:lnTo>
                <a:lnTo>
                  <a:pt x="2832552" y="2588549"/>
                </a:lnTo>
                <a:lnTo>
                  <a:pt x="0" y="25885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346052" y="-689971"/>
            <a:ext cx="3001354" cy="2584054"/>
          </a:xfrm>
          <a:custGeom>
            <a:avLst/>
            <a:gdLst/>
            <a:ahLst/>
            <a:cxnLst/>
            <a:rect l="l" t="t" r="r" b="b"/>
            <a:pathLst>
              <a:path w="3001354" h="2584054">
                <a:moveTo>
                  <a:pt x="0" y="0"/>
                </a:moveTo>
                <a:lnTo>
                  <a:pt x="3001355" y="0"/>
                </a:lnTo>
                <a:lnTo>
                  <a:pt x="3001355" y="2584053"/>
                </a:lnTo>
                <a:lnTo>
                  <a:pt x="0" y="25840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670189" y="8779896"/>
            <a:ext cx="2906484" cy="3014207"/>
          </a:xfrm>
          <a:custGeom>
            <a:avLst/>
            <a:gdLst/>
            <a:ahLst/>
            <a:cxnLst/>
            <a:rect l="l" t="t" r="r" b="b"/>
            <a:pathLst>
              <a:path w="2906484" h="3014207">
                <a:moveTo>
                  <a:pt x="0" y="0"/>
                </a:moveTo>
                <a:lnTo>
                  <a:pt x="2906485" y="0"/>
                </a:lnTo>
                <a:lnTo>
                  <a:pt x="2906485" y="3014208"/>
                </a:lnTo>
                <a:lnTo>
                  <a:pt x="0" y="30142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259300" y="5033991"/>
            <a:ext cx="2138114" cy="2604359"/>
          </a:xfrm>
          <a:custGeom>
            <a:avLst/>
            <a:gdLst/>
            <a:ahLst/>
            <a:cxnLst/>
            <a:rect l="l" t="t" r="r" b="b"/>
            <a:pathLst>
              <a:path w="2138114" h="2604359">
                <a:moveTo>
                  <a:pt x="0" y="0"/>
                </a:moveTo>
                <a:lnTo>
                  <a:pt x="2138114" y="0"/>
                </a:lnTo>
                <a:lnTo>
                  <a:pt x="2138114" y="2604359"/>
                </a:lnTo>
                <a:lnTo>
                  <a:pt x="0" y="26043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313073" y="-1659845"/>
            <a:ext cx="2975403" cy="3123761"/>
          </a:xfrm>
          <a:custGeom>
            <a:avLst/>
            <a:gdLst/>
            <a:ahLst/>
            <a:cxnLst/>
            <a:rect l="l" t="t" r="r" b="b"/>
            <a:pathLst>
              <a:path w="2975403" h="3123761">
                <a:moveTo>
                  <a:pt x="0" y="0"/>
                </a:moveTo>
                <a:lnTo>
                  <a:pt x="2975403" y="0"/>
                </a:lnTo>
                <a:lnTo>
                  <a:pt x="2975403" y="3123761"/>
                </a:lnTo>
                <a:lnTo>
                  <a:pt x="0" y="312376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044371" y="8566988"/>
            <a:ext cx="2741722" cy="2626777"/>
          </a:xfrm>
          <a:custGeom>
            <a:avLst/>
            <a:gdLst/>
            <a:ahLst/>
            <a:cxnLst/>
            <a:rect l="l" t="t" r="r" b="b"/>
            <a:pathLst>
              <a:path w="2741722" h="2626777">
                <a:moveTo>
                  <a:pt x="0" y="0"/>
                </a:moveTo>
                <a:lnTo>
                  <a:pt x="2741722" y="0"/>
                </a:lnTo>
                <a:lnTo>
                  <a:pt x="2741722" y="2626777"/>
                </a:lnTo>
                <a:lnTo>
                  <a:pt x="0" y="262677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097645" y="3518455"/>
            <a:ext cx="3427404" cy="3031072"/>
          </a:xfrm>
          <a:custGeom>
            <a:avLst/>
            <a:gdLst/>
            <a:ahLst/>
            <a:cxnLst/>
            <a:rect l="l" t="t" r="r" b="b"/>
            <a:pathLst>
              <a:path w="3427404" h="3031072">
                <a:moveTo>
                  <a:pt x="0" y="0"/>
                </a:moveTo>
                <a:lnTo>
                  <a:pt x="3427404" y="0"/>
                </a:lnTo>
                <a:lnTo>
                  <a:pt x="3427404" y="3031072"/>
                </a:lnTo>
                <a:lnTo>
                  <a:pt x="0" y="30310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916995" y="7470165"/>
            <a:ext cx="3227941" cy="3676843"/>
          </a:xfrm>
          <a:custGeom>
            <a:avLst/>
            <a:gdLst/>
            <a:ahLst/>
            <a:cxnLst/>
            <a:rect l="l" t="t" r="r" b="b"/>
            <a:pathLst>
              <a:path w="3227941" h="3676843">
                <a:moveTo>
                  <a:pt x="0" y="0"/>
                </a:moveTo>
                <a:lnTo>
                  <a:pt x="3227941" y="0"/>
                </a:lnTo>
                <a:lnTo>
                  <a:pt x="3227941" y="3676843"/>
                </a:lnTo>
                <a:lnTo>
                  <a:pt x="0" y="367684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858779" y="8450325"/>
            <a:ext cx="2163234" cy="3572134"/>
          </a:xfrm>
          <a:custGeom>
            <a:avLst/>
            <a:gdLst/>
            <a:ahLst/>
            <a:cxnLst/>
            <a:rect l="l" t="t" r="r" b="b"/>
            <a:pathLst>
              <a:path w="2163234" h="3572134">
                <a:moveTo>
                  <a:pt x="0" y="0"/>
                </a:moveTo>
                <a:lnTo>
                  <a:pt x="2163234" y="0"/>
                </a:lnTo>
                <a:lnTo>
                  <a:pt x="2163234" y="3572134"/>
                </a:lnTo>
                <a:lnTo>
                  <a:pt x="0" y="357213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916995" y="-985177"/>
            <a:ext cx="2636713" cy="3573727"/>
          </a:xfrm>
          <a:custGeom>
            <a:avLst/>
            <a:gdLst/>
            <a:ahLst/>
            <a:cxnLst/>
            <a:rect l="l" t="t" r="r" b="b"/>
            <a:pathLst>
              <a:path w="2636713" h="3573727">
                <a:moveTo>
                  <a:pt x="0" y="0"/>
                </a:moveTo>
                <a:lnTo>
                  <a:pt x="2636712" y="0"/>
                </a:lnTo>
                <a:lnTo>
                  <a:pt x="2636712" y="3573726"/>
                </a:lnTo>
                <a:lnTo>
                  <a:pt x="0" y="35737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202548" y="9200929"/>
            <a:ext cx="3030355" cy="2380266"/>
          </a:xfrm>
          <a:custGeom>
            <a:avLst/>
            <a:gdLst/>
            <a:ahLst/>
            <a:cxnLst/>
            <a:rect l="l" t="t" r="r" b="b"/>
            <a:pathLst>
              <a:path w="3030355" h="2380266">
                <a:moveTo>
                  <a:pt x="0" y="0"/>
                </a:moveTo>
                <a:lnTo>
                  <a:pt x="3030356" y="0"/>
                </a:lnTo>
                <a:lnTo>
                  <a:pt x="3030356" y="2380266"/>
                </a:lnTo>
                <a:lnTo>
                  <a:pt x="0" y="238026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074943" y="-1400144"/>
            <a:ext cx="2138114" cy="2604359"/>
          </a:xfrm>
          <a:custGeom>
            <a:avLst/>
            <a:gdLst/>
            <a:ahLst/>
            <a:cxnLst/>
            <a:rect l="l" t="t" r="r" b="b"/>
            <a:pathLst>
              <a:path w="2138114" h="2604359">
                <a:moveTo>
                  <a:pt x="0" y="0"/>
                </a:moveTo>
                <a:lnTo>
                  <a:pt x="2138114" y="0"/>
                </a:lnTo>
                <a:lnTo>
                  <a:pt x="2138114" y="2604359"/>
                </a:lnTo>
                <a:lnTo>
                  <a:pt x="0" y="26043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7487449" y="2460237"/>
            <a:ext cx="2055840" cy="2573754"/>
          </a:xfrm>
          <a:custGeom>
            <a:avLst/>
            <a:gdLst/>
            <a:ahLst/>
            <a:cxnLst/>
            <a:rect l="l" t="t" r="r" b="b"/>
            <a:pathLst>
              <a:path w="2055840" h="2573754">
                <a:moveTo>
                  <a:pt x="0" y="0"/>
                </a:moveTo>
                <a:lnTo>
                  <a:pt x="2055840" y="0"/>
                </a:lnTo>
                <a:lnTo>
                  <a:pt x="2055840" y="2573754"/>
                </a:lnTo>
                <a:lnTo>
                  <a:pt x="0" y="25737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803607" y="-1810090"/>
            <a:ext cx="1848187" cy="3014305"/>
          </a:xfrm>
          <a:custGeom>
            <a:avLst/>
            <a:gdLst/>
            <a:ahLst/>
            <a:cxnLst/>
            <a:rect l="l" t="t" r="r" b="b"/>
            <a:pathLst>
              <a:path w="1848187" h="3014305">
                <a:moveTo>
                  <a:pt x="0" y="0"/>
                </a:moveTo>
                <a:lnTo>
                  <a:pt x="1848187" y="0"/>
                </a:lnTo>
                <a:lnTo>
                  <a:pt x="1848187" y="3014305"/>
                </a:lnTo>
                <a:lnTo>
                  <a:pt x="0" y="301430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5879026" y="-985177"/>
            <a:ext cx="1464000" cy="2189392"/>
          </a:xfrm>
          <a:custGeom>
            <a:avLst/>
            <a:gdLst/>
            <a:ahLst/>
            <a:cxnLst/>
            <a:rect l="l" t="t" r="r" b="b"/>
            <a:pathLst>
              <a:path w="1464000" h="2189392">
                <a:moveTo>
                  <a:pt x="0" y="0"/>
                </a:moveTo>
                <a:lnTo>
                  <a:pt x="1464000" y="0"/>
                </a:lnTo>
                <a:lnTo>
                  <a:pt x="1464000" y="2189392"/>
                </a:lnTo>
                <a:lnTo>
                  <a:pt x="0" y="2189392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153550" y="1989858"/>
            <a:ext cx="14705229" cy="3343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5"/>
              </a:lnSpc>
            </a:pPr>
            <a:r>
              <a:rPr lang="en-US" sz="6939" b="1" spc="-242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 Thank You</a:t>
            </a:r>
          </a:p>
          <a:p>
            <a:pPr algn="ctr">
              <a:lnSpc>
                <a:spcPts val="7425"/>
              </a:lnSpc>
            </a:pPr>
            <a:r>
              <a:rPr lang="en-US" sz="6939" b="1" spc="-242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Let’s Build a Cleaner, Greener, and Better Bangladesh Together!</a:t>
            </a:r>
          </a:p>
          <a:p>
            <a:pPr marL="0" lvl="0" indent="0" algn="ctr">
              <a:lnSpc>
                <a:spcPts val="2901"/>
              </a:lnSpc>
              <a:spcBef>
                <a:spcPct val="0"/>
              </a:spcBef>
            </a:pPr>
            <a:r>
              <a:rPr lang="en-US" sz="2711" b="1" spc="-94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Empowering communities. Driving sustainability. Fueling innovation.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711</Words>
  <Application>Microsoft Office PowerPoint</Application>
  <PresentationFormat>Custom</PresentationFormat>
  <Paragraphs>63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Public Sans Bold</vt:lpstr>
      <vt:lpstr>Arial Bold</vt:lpstr>
      <vt:lpstr>Agrandir Bold</vt:lpstr>
      <vt:lpstr>Arial</vt:lpstr>
      <vt:lpstr>Agrandir</vt:lpstr>
      <vt:lpstr>Para</vt:lpstr>
      <vt:lpstr>Agrandir Medium</vt:lpstr>
      <vt:lpstr>Calibri</vt:lpstr>
      <vt:lpstr>Canva Sans Bold</vt:lpstr>
      <vt:lpstr>Six Hands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Title: "Biomass to Energy: Sustainable Solutions for a Better Bangladesh"</dc:title>
  <dc:creator>DIPJOY BAL</dc:creator>
  <cp:lastModifiedBy>Dipjoy Bal</cp:lastModifiedBy>
  <cp:revision>2</cp:revision>
  <dcterms:created xsi:type="dcterms:W3CDTF">2006-08-16T00:00:00Z</dcterms:created>
  <dcterms:modified xsi:type="dcterms:W3CDTF">2024-11-27T11:29:31Z</dcterms:modified>
  <dc:identifier>DAGXlgkeJUc</dc:identifier>
</cp:coreProperties>
</file>